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0"/>
  </p:notesMasterIdLst>
  <p:sldIdLst>
    <p:sldId id="256" r:id="rId12"/>
    <p:sldId id="257" r:id="rId13"/>
    <p:sldId id="258" r:id="rId14"/>
    <p:sldId id="259" r:id="rId15"/>
    <p:sldId id="260" r:id="rId16"/>
    <p:sldId id="261" r:id="rId17"/>
    <p:sldId id="262" r:id="rId18"/>
    <p:sldId id="263" r:id="rId19"/>
    <p:sldId id="264" r:id="rId23"/>
    <p:sldId id="265" r:id="rId24"/>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slides/slide1.xml" Type="http://schemas.openxmlformats.org/officeDocument/2006/relationships/slide"/><Relationship Id="rId13" Target="slides/slide2.xml" Type="http://schemas.openxmlformats.org/officeDocument/2006/relationships/slide"/><Relationship Id="rId14" Target="slides/slide3.xml" Type="http://schemas.openxmlformats.org/officeDocument/2006/relationships/slide"/><Relationship Id="rId15" Target="slides/slide4.xml" Type="http://schemas.openxmlformats.org/officeDocument/2006/relationships/slide"/><Relationship Id="rId16" Target="slides/slide5.xml" Type="http://schemas.openxmlformats.org/officeDocument/2006/relationships/slide"/><Relationship Id="rId17" Target="slides/slide6.xml" Type="http://schemas.openxmlformats.org/officeDocument/2006/relationships/slide"/><Relationship Id="rId18" Target="slides/slide7.xml" Type="http://schemas.openxmlformats.org/officeDocument/2006/relationships/slide"/><Relationship Id="rId19" Target="slides/slide8.xml" Type="http://schemas.openxmlformats.org/officeDocument/2006/relationships/slide"/><Relationship Id="rId2" Target="presProps.xml" Type="http://schemas.openxmlformats.org/officeDocument/2006/relationships/presProps"/><Relationship Id="rId20" Target="notesMasters/notesMaster1.xml" Type="http://schemas.openxmlformats.org/officeDocument/2006/relationships/notesMaster"/><Relationship Id="rId21" Target="theme/theme2.xml" Type="http://schemas.openxmlformats.org/officeDocument/2006/relationships/theme"/><Relationship Id="rId22" Target="notesSlides/notesSlide1.xml" Type="http://schemas.openxmlformats.org/officeDocument/2006/relationships/notesSlide"/><Relationship Id="rId23" Target="slides/slide9.xml" Type="http://schemas.openxmlformats.org/officeDocument/2006/relationships/slide"/><Relationship Id="rId24" Target="slides/slide10.xml" Type="http://schemas.openxmlformats.org/officeDocument/2006/relationships/slide"/><Relationship Id="rId25" Target="notesSlides/notesSlide2.xml" Type="http://schemas.openxmlformats.org/officeDocument/2006/relationships/note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31" Target="slides/slide16.xml" Type="http://schemas.openxmlformats.org/officeDocument/2006/relationships/slide"/><Relationship Id="rId32" Target="slides/slide17.xml" Type="http://schemas.openxmlformats.org/officeDocument/2006/relationships/slide"/><Relationship Id="rId33" Target="slides/slide18.xml" Type="http://schemas.openxmlformats.org/officeDocument/2006/relationships/slide"/><Relationship Id="rId34" Target="slides/slide19.xml" Type="http://schemas.openxmlformats.org/officeDocument/2006/relationships/slide"/><Relationship Id="rId35" Target="slides/slide20.xml" Type="http://schemas.openxmlformats.org/officeDocument/2006/relationships/slide"/><Relationship Id="rId36" Target="slides/slide21.xml" Type="http://schemas.openxmlformats.org/officeDocument/2006/relationships/slide"/><Relationship Id="rId37" Target="slides/slide22.xml" Type="http://schemas.openxmlformats.org/officeDocument/2006/relationships/slide"/><Relationship Id="rId38" Target="slides/slide23.xml" Type="http://schemas.openxmlformats.org/officeDocument/2006/relationships/slide"/><Relationship Id="rId39" Target="slides/slide24.xml" Type="http://schemas.openxmlformats.org/officeDocument/2006/relationships/slide"/><Relationship Id="rId4" Target="theme/theme1.xml" Type="http://schemas.openxmlformats.org/officeDocument/2006/relationships/theme"/><Relationship Id="rId40" Target="slides/slide25.xml" Type="http://schemas.openxmlformats.org/officeDocument/2006/relationships/slide"/><Relationship Id="rId41" Target="slides/slide26.xml" Type="http://schemas.openxmlformats.org/officeDocument/2006/relationships/slide"/><Relationship Id="rId42" Target="slides/slide27.xml" Type="http://schemas.openxmlformats.org/officeDocument/2006/relationships/slide"/><Relationship Id="rId43" Target="slides/slide28.xml" Type="http://schemas.openxmlformats.org/officeDocument/2006/relationships/slide"/><Relationship Id="rId44" Target="slides/slide29.xml" Type="http://schemas.openxmlformats.org/officeDocument/2006/relationships/slide"/><Relationship Id="rId45" Target="slides/slide30.xml" Type="http://schemas.openxmlformats.org/officeDocument/2006/relationships/slide"/><Relationship Id="rId46" Target="slides/slide31.xml" Type="http://schemas.openxmlformats.org/officeDocument/2006/relationships/slide"/><Relationship Id="rId47" Target="slides/slide32.xml" Type="http://schemas.openxmlformats.org/officeDocument/2006/relationships/slide"/><Relationship Id="rId48" Target="slides/slide33.xml" Type="http://schemas.openxmlformats.org/officeDocument/2006/relationships/slide"/><Relationship Id="rId49" Target="slides/slide34.xml" Type="http://schemas.openxmlformats.org/officeDocument/2006/relationships/slide"/><Relationship Id="rId5" Target="tableStyles.xml" Type="http://schemas.openxmlformats.org/officeDocument/2006/relationships/tableStyles"/><Relationship Id="rId50" Target="slides/slide35.xml" Type="http://schemas.openxmlformats.org/officeDocument/2006/relationships/slide"/><Relationship Id="rId51" Target="slides/slide36.xml" Type="http://schemas.openxmlformats.org/officeDocument/2006/relationships/slide"/><Relationship Id="rId52" Target="slides/slide37.xml" Type="http://schemas.openxmlformats.org/officeDocument/2006/relationships/slide"/><Relationship Id="rId53" Target="slides/slide38.xml" Type="http://schemas.openxmlformats.org/officeDocument/2006/relationships/slide"/><Relationship Id="rId54" Target="slides/slide39.xml" Type="http://schemas.openxmlformats.org/officeDocument/2006/relationships/slide"/><Relationship Id="rId55" Target="slides/slide40.xml" Type="http://schemas.openxmlformats.org/officeDocument/2006/relationships/slide"/><Relationship Id="rId56" Target="slides/slide41.xml" Type="http://schemas.openxmlformats.org/officeDocument/2006/relationships/slide"/><Relationship Id="rId57" Target="slides/slide42.xml" Type="http://schemas.openxmlformats.org/officeDocument/2006/relationships/slide"/><Relationship Id="rId58" Target="slides/slide43.xml" Type="http://schemas.openxmlformats.org/officeDocument/2006/relationships/slide"/><Relationship Id="rId59" Target="slides/slide44.xml" Type="http://schemas.openxmlformats.org/officeDocument/2006/relationships/slide"/><Relationship Id="rId6" Target="fonts/font6.fntdata" Type="http://schemas.openxmlformats.org/officeDocument/2006/relationships/font"/><Relationship Id="rId60" Target="slides/slide45.xml" Type="http://schemas.openxmlformats.org/officeDocument/2006/relationships/slide"/><Relationship Id="rId61" Target="slides/slide46.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Ou seja, trata-se de uma API disponível para desenvolvedores externos.</a:t>
            </a:r>
          </a:p>
          <a:p>
            <a:pPr lvl="0"/>
            <a:r>
              <a:rPr lang="en-US"/>
              <a:t/>
            </a:r>
          </a:p>
          <a:p>
            <a:pPr lvl="0"/>
            <a:r>
              <a:rPr lang="en-US"/>
              <a:t/>
            </a:r>
          </a:p>
          <a:p>
            <a:pPr lvl="0"/>
            <a:r>
              <a:rPr lang="en-US"/>
              <a:t>Sabe quando você abre o site de um restaurante e consegue ver sua localização direto no Google Maps? Isso é possível porque o Google Maps está integrado a esse site por meio de uma API.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a:r>
          </a:p>
          <a:p>
            <a:pPr lvl="0"/>
            <a:r>
              <a:rPr lang="en-US"/>
              <a:t/>
            </a:r>
          </a:p>
          <a:p>
            <a:pPr lvl="0"/>
            <a:r>
              <a:rPr lang="en-US"/>
              <a:t>APIs são acessadas por outras pessoas fora da organização com permissões exclusivas. Normalmente, esse acesso especial é concedido a terceiros específicos para facilitar uma parceria comercial estratégica.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2EDF1"/>
        </a:solidFill>
      </p:bgPr>
    </p:bg>
    <p:spTree>
      <p:nvGrpSpPr>
        <p:cNvPr id="1" name=""/>
        <p:cNvGrpSpPr/>
        <p:nvPr/>
      </p:nvGrpSpPr>
      <p:grpSpPr>
        <a:xfrm>
          <a:off x="0" y="0"/>
          <a:ext cx="0" cy="0"/>
          <a:chOff x="0" y="0"/>
          <a:chExt cx="0" cy="0"/>
        </a:xfrm>
      </p:grpSpPr>
      <p:sp>
        <p:nvSpPr>
          <p:cNvPr name="AutoShape 2" id="2"/>
          <p:cNvSpPr/>
          <p:nvPr/>
        </p:nvSpPr>
        <p:spPr>
          <a:xfrm rot="0">
            <a:off x="-192522" y="0"/>
            <a:ext cx="4041967" cy="10663524"/>
          </a:xfrm>
          <a:prstGeom prst="rect">
            <a:avLst/>
          </a:prstGeom>
          <a:solidFill>
            <a:srgbClr val="61BFBF"/>
          </a:solidFill>
        </p:spPr>
      </p:sp>
      <p:sp>
        <p:nvSpPr>
          <p:cNvPr name="AutoShape 3" id="3"/>
          <p:cNvSpPr/>
          <p:nvPr/>
        </p:nvSpPr>
        <p:spPr>
          <a:xfrm rot="0">
            <a:off x="8262675" y="7578116"/>
            <a:ext cx="5591801" cy="2747373"/>
          </a:xfrm>
          <a:prstGeom prst="rect">
            <a:avLst/>
          </a:prstGeom>
          <a:solidFill>
            <a:srgbClr val="61BFBF"/>
          </a:solidFill>
        </p:spPr>
      </p:sp>
      <p:pic>
        <p:nvPicPr>
          <p:cNvPr name="Picture 4" id="4"/>
          <p:cNvPicPr>
            <a:picLocks noChangeAspect="true"/>
          </p:cNvPicPr>
          <p:nvPr/>
        </p:nvPicPr>
        <p:blipFill>
          <a:blip r:embed="rId2"/>
          <a:srcRect l="0" t="0" r="0" b="0"/>
          <a:stretch>
            <a:fillRect/>
          </a:stretch>
        </p:blipFill>
        <p:spPr>
          <a:xfrm flipH="false" flipV="false" rot="0">
            <a:off x="8262675" y="0"/>
            <a:ext cx="5591801" cy="7455735"/>
          </a:xfrm>
          <a:prstGeom prst="rect">
            <a:avLst/>
          </a:prstGeom>
        </p:spPr>
      </p:pic>
      <p:sp>
        <p:nvSpPr>
          <p:cNvPr name="TextBox 5" id="5"/>
          <p:cNvSpPr txBox="true"/>
          <p:nvPr/>
        </p:nvSpPr>
        <p:spPr>
          <a:xfrm rot="0">
            <a:off x="9513690" y="7855393"/>
            <a:ext cx="3427345" cy="2158365"/>
          </a:xfrm>
          <a:prstGeom prst="rect">
            <a:avLst/>
          </a:prstGeom>
        </p:spPr>
        <p:txBody>
          <a:bodyPr anchor="t" rtlCol="false" tIns="0" lIns="0" bIns="0" rIns="0">
            <a:spAutoFit/>
          </a:bodyPr>
          <a:lstStyle/>
          <a:p>
            <a:pPr algn="ctr">
              <a:lnSpc>
                <a:spcPts val="4290"/>
              </a:lnSpc>
            </a:pPr>
            <a:r>
              <a:rPr lang="en-US" spc="250" sz="3300">
                <a:solidFill>
                  <a:srgbClr val="05345B"/>
                </a:solidFill>
                <a:latin typeface="Montserrat Classic"/>
              </a:rPr>
              <a:t>Arcelinda Pereira</a:t>
            </a:r>
          </a:p>
          <a:p>
            <a:pPr algn="ctr">
              <a:lnSpc>
                <a:spcPts val="4290"/>
              </a:lnSpc>
            </a:pPr>
            <a:r>
              <a:rPr lang="en-US" spc="250" sz="3300">
                <a:solidFill>
                  <a:srgbClr val="05345B"/>
                </a:solidFill>
                <a:latin typeface="Montserrat Classic"/>
              </a:rPr>
              <a:t>Programadora Sintaxy</a:t>
            </a:r>
          </a:p>
        </p:txBody>
      </p:sp>
      <p:sp>
        <p:nvSpPr>
          <p:cNvPr name="TextBox 6" id="6"/>
          <p:cNvSpPr txBox="true"/>
          <p:nvPr/>
        </p:nvSpPr>
        <p:spPr>
          <a:xfrm rot="-5400000">
            <a:off x="-2062040" y="4008298"/>
            <a:ext cx="7800287" cy="2580845"/>
          </a:xfrm>
          <a:prstGeom prst="rect">
            <a:avLst/>
          </a:prstGeom>
        </p:spPr>
        <p:txBody>
          <a:bodyPr anchor="t" rtlCol="false" tIns="0" lIns="0" bIns="0" rIns="0">
            <a:spAutoFit/>
          </a:bodyPr>
          <a:lstStyle/>
          <a:p>
            <a:pPr algn="ctr">
              <a:lnSpc>
                <a:spcPts val="6868"/>
              </a:lnSpc>
            </a:pPr>
            <a:r>
              <a:rPr lang="en-US" spc="401" sz="5283">
                <a:solidFill>
                  <a:srgbClr val="05345B"/>
                </a:solidFill>
                <a:latin typeface="Montserrat Classic"/>
              </a:rPr>
              <a:t>workShop Desenvolvimento de APIs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2EDF1"/>
        </a:solidFill>
      </p:bgPr>
    </p:bg>
    <p:spTree>
      <p:nvGrpSpPr>
        <p:cNvPr id="1" name=""/>
        <p:cNvGrpSpPr/>
        <p:nvPr/>
      </p:nvGrpSpPr>
      <p:grpSpPr>
        <a:xfrm>
          <a:off x="0" y="0"/>
          <a:ext cx="0" cy="0"/>
          <a:chOff x="0" y="0"/>
          <a:chExt cx="0" cy="0"/>
        </a:xfrm>
      </p:grpSpPr>
      <p:sp>
        <p:nvSpPr>
          <p:cNvPr name="AutoShape 2" id="2"/>
          <p:cNvSpPr/>
          <p:nvPr/>
        </p:nvSpPr>
        <p:spPr>
          <a:xfrm rot="0">
            <a:off x="-187267" y="-226292"/>
            <a:ext cx="1398878" cy="10701554"/>
          </a:xfrm>
          <a:prstGeom prst="rect">
            <a:avLst/>
          </a:prstGeom>
          <a:solidFill>
            <a:srgbClr val="05345B"/>
          </a:solidFill>
        </p:spPr>
      </p:sp>
      <p:sp>
        <p:nvSpPr>
          <p:cNvPr name="AutoShape 3" id="3"/>
          <p:cNvSpPr/>
          <p:nvPr/>
        </p:nvSpPr>
        <p:spPr>
          <a:xfrm rot="0">
            <a:off x="2359752" y="9205162"/>
            <a:ext cx="14899548" cy="34123"/>
          </a:xfrm>
          <a:prstGeom prst="rect">
            <a:avLst/>
          </a:prstGeom>
          <a:solidFill>
            <a:srgbClr val="05345B"/>
          </a:solidFill>
        </p:spPr>
      </p:sp>
      <p:pic>
        <p:nvPicPr>
          <p:cNvPr name="Picture 4" id="4"/>
          <p:cNvPicPr>
            <a:picLocks noChangeAspect="true"/>
          </p:cNvPicPr>
          <p:nvPr/>
        </p:nvPicPr>
        <p:blipFill>
          <a:blip r:embed="rId3"/>
          <a:srcRect l="10232" t="0" r="10232" b="0"/>
          <a:stretch>
            <a:fillRect/>
          </a:stretch>
        </p:blipFill>
        <p:spPr>
          <a:xfrm flipH="false" flipV="false" rot="0">
            <a:off x="8738944" y="2997913"/>
            <a:ext cx="8816043" cy="6207248"/>
          </a:xfrm>
          <a:prstGeom prst="rect">
            <a:avLst/>
          </a:prstGeom>
        </p:spPr>
      </p:pic>
      <p:sp>
        <p:nvSpPr>
          <p:cNvPr name="TextBox 5" id="5"/>
          <p:cNvSpPr txBox="true"/>
          <p:nvPr/>
        </p:nvSpPr>
        <p:spPr>
          <a:xfrm rot="0">
            <a:off x="1763851" y="848040"/>
            <a:ext cx="14760298" cy="1066800"/>
          </a:xfrm>
          <a:prstGeom prst="rect">
            <a:avLst/>
          </a:prstGeom>
        </p:spPr>
        <p:txBody>
          <a:bodyPr anchor="t" rtlCol="false" tIns="0" lIns="0" bIns="0" rIns="0">
            <a:spAutoFit/>
          </a:bodyPr>
          <a:lstStyle/>
          <a:p>
            <a:pPr algn="ctr">
              <a:lnSpc>
                <a:spcPts val="8400"/>
              </a:lnSpc>
            </a:pPr>
            <a:r>
              <a:rPr lang="en-US" sz="7000">
                <a:solidFill>
                  <a:srgbClr val="05345B"/>
                </a:solidFill>
                <a:latin typeface="Montserrat Classic Bold"/>
              </a:rPr>
              <a:t> API   DE PARCEIROS</a:t>
            </a:r>
          </a:p>
        </p:txBody>
      </p:sp>
      <p:sp>
        <p:nvSpPr>
          <p:cNvPr name="TextBox 6" id="6"/>
          <p:cNvSpPr txBox="true"/>
          <p:nvPr/>
        </p:nvSpPr>
        <p:spPr>
          <a:xfrm rot="0">
            <a:off x="1944763" y="2874088"/>
            <a:ext cx="5673396" cy="6384212"/>
          </a:xfrm>
          <a:prstGeom prst="rect">
            <a:avLst/>
          </a:prstGeom>
        </p:spPr>
        <p:txBody>
          <a:bodyPr anchor="t" rtlCol="false" tIns="0" lIns="0" bIns="0" rIns="0">
            <a:spAutoFit/>
          </a:bodyPr>
          <a:lstStyle/>
          <a:p>
            <a:pPr algn="just">
              <a:lnSpc>
                <a:spcPts val="6319"/>
              </a:lnSpc>
            </a:pPr>
            <a:r>
              <a:rPr lang="en-US" spc="42" sz="4213">
                <a:solidFill>
                  <a:srgbClr val="05345B"/>
                </a:solidFill>
                <a:latin typeface="Arimo"/>
              </a:rPr>
              <a:t>É uma API usada para facilitar a integração e a comunicação de dados entre sistemas oferecidos por empresas parceiras.</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E2EDF1"/>
        </a:solidFill>
      </p:bgPr>
    </p:bg>
    <p:spTree>
      <p:nvGrpSpPr>
        <p:cNvPr id="1" name=""/>
        <p:cNvGrpSpPr/>
        <p:nvPr/>
      </p:nvGrpSpPr>
      <p:grpSpPr>
        <a:xfrm>
          <a:off x="0" y="0"/>
          <a:ext cx="0" cy="0"/>
          <a:chOff x="0" y="0"/>
          <a:chExt cx="0" cy="0"/>
        </a:xfrm>
      </p:grpSpPr>
      <p:sp>
        <p:nvSpPr>
          <p:cNvPr name="TextBox 2" id="2"/>
          <p:cNvSpPr txBox="true"/>
          <p:nvPr/>
        </p:nvSpPr>
        <p:spPr>
          <a:xfrm rot="0">
            <a:off x="1763851" y="848040"/>
            <a:ext cx="14760298" cy="1066800"/>
          </a:xfrm>
          <a:prstGeom prst="rect">
            <a:avLst/>
          </a:prstGeom>
        </p:spPr>
        <p:txBody>
          <a:bodyPr anchor="t" rtlCol="false" tIns="0" lIns="0" bIns="0" rIns="0">
            <a:spAutoFit/>
          </a:bodyPr>
          <a:lstStyle/>
          <a:p>
            <a:pPr algn="ctr">
              <a:lnSpc>
                <a:spcPts val="8400"/>
              </a:lnSpc>
            </a:pPr>
            <a:r>
              <a:rPr lang="en-US" sz="7000">
                <a:solidFill>
                  <a:srgbClr val="05345B"/>
                </a:solidFill>
                <a:latin typeface="Montserrat Classic Bold"/>
              </a:rPr>
              <a:t> API   COMPOSTAS</a:t>
            </a:r>
          </a:p>
        </p:txBody>
      </p:sp>
      <p:sp>
        <p:nvSpPr>
          <p:cNvPr name="TextBox 3" id="3"/>
          <p:cNvSpPr txBox="true"/>
          <p:nvPr/>
        </p:nvSpPr>
        <p:spPr>
          <a:xfrm rot="0">
            <a:off x="1763851" y="5785810"/>
            <a:ext cx="15998534" cy="1438696"/>
          </a:xfrm>
          <a:prstGeom prst="rect">
            <a:avLst/>
          </a:prstGeom>
        </p:spPr>
        <p:txBody>
          <a:bodyPr anchor="t" rtlCol="false" tIns="0" lIns="0" bIns="0" rIns="0">
            <a:spAutoFit/>
          </a:bodyPr>
          <a:lstStyle/>
          <a:p>
            <a:pPr algn="just">
              <a:lnSpc>
                <a:spcPts val="5876"/>
              </a:lnSpc>
            </a:pPr>
            <a:r>
              <a:rPr lang="en-US" spc="12" sz="3917">
                <a:solidFill>
                  <a:srgbClr val="05345B"/>
                </a:solidFill>
                <a:latin typeface="Arimo"/>
              </a:rPr>
              <a:t>Estas combinam duas ou mais APIs distintas para atender a requisitos ou comportamentos complexos do sistema. </a:t>
            </a:r>
          </a:p>
        </p:txBody>
      </p:sp>
      <p:sp>
        <p:nvSpPr>
          <p:cNvPr name="AutoShape 4" id="4"/>
          <p:cNvSpPr/>
          <p:nvPr/>
        </p:nvSpPr>
        <p:spPr>
          <a:xfrm rot="0">
            <a:off x="-187267" y="-226292"/>
            <a:ext cx="1398878" cy="10701554"/>
          </a:xfrm>
          <a:prstGeom prst="rect">
            <a:avLst/>
          </a:prstGeom>
          <a:solidFill>
            <a:srgbClr val="05345B"/>
          </a:solidFill>
        </p:spPr>
      </p:sp>
      <p:sp>
        <p:nvSpPr>
          <p:cNvPr name="AutoShape 5" id="5"/>
          <p:cNvSpPr/>
          <p:nvPr/>
        </p:nvSpPr>
        <p:spPr>
          <a:xfrm rot="0">
            <a:off x="2359752" y="9205162"/>
            <a:ext cx="14899548" cy="34123"/>
          </a:xfrm>
          <a:prstGeom prst="rect">
            <a:avLst/>
          </a:prstGeom>
          <a:solidFill>
            <a:srgbClr val="05345B"/>
          </a:solid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2EDF1"/>
        </a:solidFill>
      </p:bgPr>
    </p:bg>
    <p:spTree>
      <p:nvGrpSpPr>
        <p:cNvPr id="1" name=""/>
        <p:cNvGrpSpPr/>
        <p:nvPr/>
      </p:nvGrpSpPr>
      <p:grpSpPr>
        <a:xfrm>
          <a:off x="0" y="0"/>
          <a:ext cx="0" cy="0"/>
          <a:chOff x="0" y="0"/>
          <a:chExt cx="0" cy="0"/>
        </a:xfrm>
      </p:grpSpPr>
      <p:sp>
        <p:nvSpPr>
          <p:cNvPr name="AutoShape 2" id="2"/>
          <p:cNvSpPr/>
          <p:nvPr/>
        </p:nvSpPr>
        <p:spPr>
          <a:xfrm rot="0">
            <a:off x="0" y="-188262"/>
            <a:ext cx="18288000" cy="10367940"/>
          </a:xfrm>
          <a:prstGeom prst="rect">
            <a:avLst/>
          </a:prstGeom>
          <a:solidFill>
            <a:srgbClr val="05345B"/>
          </a:solidFill>
        </p:spPr>
      </p:sp>
      <p:sp>
        <p:nvSpPr>
          <p:cNvPr name="TextBox 3" id="3"/>
          <p:cNvSpPr txBox="true"/>
          <p:nvPr/>
        </p:nvSpPr>
        <p:spPr>
          <a:xfrm rot="0">
            <a:off x="5016076" y="466017"/>
            <a:ext cx="7624502" cy="628650"/>
          </a:xfrm>
          <a:prstGeom prst="rect">
            <a:avLst/>
          </a:prstGeom>
        </p:spPr>
        <p:txBody>
          <a:bodyPr anchor="t" rtlCol="false" tIns="0" lIns="0" bIns="0" rIns="0">
            <a:spAutoFit/>
          </a:bodyPr>
          <a:lstStyle/>
          <a:p>
            <a:pPr algn="ctr">
              <a:lnSpc>
                <a:spcPts val="4900"/>
              </a:lnSpc>
            </a:pPr>
            <a:r>
              <a:rPr lang="en-US" sz="4083">
                <a:solidFill>
                  <a:srgbClr val="FEFFFF"/>
                </a:solidFill>
                <a:latin typeface="Montserrat Classic Bold"/>
              </a:rPr>
              <a:t>TABELA DEMOSTRAÇÃO</a:t>
            </a:r>
          </a:p>
        </p:txBody>
      </p:sp>
      <p:grpSp>
        <p:nvGrpSpPr>
          <p:cNvPr name="Group 4" id="4"/>
          <p:cNvGrpSpPr/>
          <p:nvPr/>
        </p:nvGrpSpPr>
        <p:grpSpPr>
          <a:xfrm rot="0">
            <a:off x="3103344" y="2342940"/>
            <a:ext cx="10574836" cy="7557329"/>
            <a:chOff x="0" y="0"/>
            <a:chExt cx="14099781" cy="10076438"/>
          </a:xfrm>
        </p:grpSpPr>
        <p:pic>
          <p:nvPicPr>
            <p:cNvPr name="Picture 5" id="5"/>
            <p:cNvPicPr>
              <a:picLocks noChangeAspect="true"/>
            </p:cNvPicPr>
            <p:nvPr/>
          </p:nvPicPr>
          <p:blipFill>
            <a:blip r:embed="rId2"/>
            <a:srcRect l="2066" t="515" r="47671" b="0"/>
            <a:stretch>
              <a:fillRect/>
            </a:stretch>
          </p:blipFill>
          <p:spPr>
            <a:xfrm flipH="false" flipV="false" rot="0">
              <a:off x="0" y="0"/>
              <a:ext cx="9309241" cy="10073685"/>
            </a:xfrm>
            <a:prstGeom prst="rect">
              <a:avLst/>
            </a:prstGeom>
          </p:spPr>
        </p:pic>
        <p:pic>
          <p:nvPicPr>
            <p:cNvPr name="Picture 6" id="6"/>
            <p:cNvPicPr>
              <a:picLocks noChangeAspect="true"/>
            </p:cNvPicPr>
            <p:nvPr/>
          </p:nvPicPr>
          <p:blipFill>
            <a:blip r:embed="rId2"/>
            <a:srcRect l="71909" t="0" r="2099" b="0"/>
            <a:stretch>
              <a:fillRect/>
            </a:stretch>
          </p:blipFill>
          <p:spPr>
            <a:xfrm flipH="false" flipV="false" rot="0">
              <a:off x="9309241" y="0"/>
              <a:ext cx="4790540" cy="10076438"/>
            </a:xfrm>
            <a:prstGeom prst="rect">
              <a:avLst/>
            </a:prstGeom>
          </p:spPr>
        </p:pic>
      </p:grpSp>
    </p:spTree>
  </p:cSld>
  <p:clrMapOvr>
    <a:masterClrMapping/>
  </p:clrMapOvr>
</p:sld>
</file>

<file path=ppt/slides/slide13.xml><?xml version="1.0" encoding="utf-8"?>
<p:sld xmlns:p="http://schemas.openxmlformats.org/presentationml/2006/main" xmlns:a="http://schemas.openxmlformats.org/drawingml/2006/main">
  <p:cSld>
    <p:bg>
      <p:bgPr>
        <a:solidFill>
          <a:srgbClr val="E2EDF1"/>
        </a:solidFill>
      </p:bgPr>
    </p:bg>
    <p:spTree>
      <p:nvGrpSpPr>
        <p:cNvPr id="1" name=""/>
        <p:cNvGrpSpPr/>
        <p:nvPr/>
      </p:nvGrpSpPr>
      <p:grpSpPr>
        <a:xfrm>
          <a:off x="0" y="0"/>
          <a:ext cx="0" cy="0"/>
          <a:chOff x="0" y="0"/>
          <a:chExt cx="0" cy="0"/>
        </a:xfrm>
      </p:grpSpPr>
      <p:sp>
        <p:nvSpPr>
          <p:cNvPr name="TextBox 2" id="2"/>
          <p:cNvSpPr txBox="true"/>
          <p:nvPr/>
        </p:nvSpPr>
        <p:spPr>
          <a:xfrm rot="0">
            <a:off x="1763851" y="857565"/>
            <a:ext cx="14760298" cy="723900"/>
          </a:xfrm>
          <a:prstGeom prst="rect">
            <a:avLst/>
          </a:prstGeom>
        </p:spPr>
        <p:txBody>
          <a:bodyPr anchor="t" rtlCol="false" tIns="0" lIns="0" bIns="0" rIns="0">
            <a:spAutoFit/>
          </a:bodyPr>
          <a:lstStyle/>
          <a:p>
            <a:pPr algn="ctr">
              <a:lnSpc>
                <a:spcPts val="5760"/>
              </a:lnSpc>
            </a:pPr>
            <a:r>
              <a:rPr lang="en-US" sz="4800">
                <a:solidFill>
                  <a:srgbClr val="05345B"/>
                </a:solidFill>
                <a:latin typeface="Montserrat Classic Bold"/>
              </a:rPr>
              <a:t>PROTOCOLOS DE COMUNICACAO </a:t>
            </a:r>
          </a:p>
        </p:txBody>
      </p:sp>
      <p:sp>
        <p:nvSpPr>
          <p:cNvPr name="TextBox 3" id="3"/>
          <p:cNvSpPr txBox="true"/>
          <p:nvPr/>
        </p:nvSpPr>
        <p:spPr>
          <a:xfrm rot="0">
            <a:off x="1763851" y="2752760"/>
            <a:ext cx="15717762" cy="4396778"/>
          </a:xfrm>
          <a:prstGeom prst="rect">
            <a:avLst/>
          </a:prstGeom>
        </p:spPr>
        <p:txBody>
          <a:bodyPr anchor="t" rtlCol="false" tIns="0" lIns="0" bIns="0" rIns="0">
            <a:spAutoFit/>
          </a:bodyPr>
          <a:lstStyle/>
          <a:p>
            <a:pPr algn="just">
              <a:lnSpc>
                <a:spcPts val="5773"/>
              </a:lnSpc>
            </a:pPr>
          </a:p>
          <a:p>
            <a:pPr algn="just" marL="863599" indent="-431800" lvl="1">
              <a:lnSpc>
                <a:spcPts val="5999"/>
              </a:lnSpc>
              <a:buFont typeface="Arial"/>
              <a:buChar char="•"/>
            </a:pPr>
            <a:r>
              <a:rPr lang="en-US" spc="39" sz="3999">
                <a:solidFill>
                  <a:srgbClr val="05345B"/>
                </a:solidFill>
                <a:latin typeface="Montserrat Classic Bold"/>
              </a:rPr>
              <a:t>REST:</a:t>
            </a:r>
            <a:r>
              <a:rPr lang="en-US" spc="39" sz="3999">
                <a:solidFill>
                  <a:srgbClr val="05345B"/>
                </a:solidFill>
                <a:latin typeface="Montserrat Classic"/>
              </a:rPr>
              <a:t> Representational State Transfer </a:t>
            </a:r>
          </a:p>
          <a:p>
            <a:pPr algn="just" marL="863599" indent="-431800" lvl="1">
              <a:lnSpc>
                <a:spcPts val="5999"/>
              </a:lnSpc>
              <a:buFont typeface="Arial"/>
              <a:buChar char="•"/>
            </a:pPr>
            <a:r>
              <a:rPr lang="en-US" spc="39" sz="3999">
                <a:solidFill>
                  <a:srgbClr val="05345B"/>
                </a:solidFill>
                <a:latin typeface="Montserrat Classic Bold"/>
              </a:rPr>
              <a:t>SOAP:</a:t>
            </a:r>
            <a:r>
              <a:rPr lang="en-US" spc="39" sz="3999">
                <a:solidFill>
                  <a:srgbClr val="05345B"/>
                </a:solidFill>
                <a:latin typeface="Montserrat Classic"/>
              </a:rPr>
              <a:t> Protocolo de Acesso a Objeto Simples</a:t>
            </a:r>
          </a:p>
          <a:p>
            <a:pPr algn="just" marL="863599" indent="-431800" lvl="1">
              <a:lnSpc>
                <a:spcPts val="5999"/>
              </a:lnSpc>
              <a:buFont typeface="Arial"/>
              <a:buChar char="•"/>
            </a:pPr>
            <a:r>
              <a:rPr lang="en-US" spc="39" sz="3999">
                <a:solidFill>
                  <a:srgbClr val="05345B"/>
                </a:solidFill>
                <a:latin typeface="Montserrat Classic Bold"/>
              </a:rPr>
              <a:t>RPC:</a:t>
            </a:r>
            <a:r>
              <a:rPr lang="en-US" spc="39" sz="3999">
                <a:solidFill>
                  <a:srgbClr val="05345B"/>
                </a:solidFill>
                <a:latin typeface="Montserrat Classic"/>
              </a:rPr>
              <a:t> protocolo de Chamada ProceduralRemota</a:t>
            </a:r>
          </a:p>
          <a:p>
            <a:pPr algn="just">
              <a:lnSpc>
                <a:spcPts val="5773"/>
              </a:lnSpc>
            </a:pPr>
          </a:p>
          <a:p>
            <a:pPr algn="just">
              <a:lnSpc>
                <a:spcPts val="5773"/>
              </a:lnSpc>
            </a:pPr>
          </a:p>
        </p:txBody>
      </p:sp>
      <p:sp>
        <p:nvSpPr>
          <p:cNvPr name="AutoShape 4" id="4"/>
          <p:cNvSpPr/>
          <p:nvPr/>
        </p:nvSpPr>
        <p:spPr>
          <a:xfrm rot="0">
            <a:off x="-187267" y="-226292"/>
            <a:ext cx="1398878" cy="10701554"/>
          </a:xfrm>
          <a:prstGeom prst="rect">
            <a:avLst/>
          </a:prstGeom>
          <a:solidFill>
            <a:srgbClr val="05345B"/>
          </a:solidFill>
        </p:spPr>
      </p:sp>
      <p:sp>
        <p:nvSpPr>
          <p:cNvPr name="AutoShape 5" id="5"/>
          <p:cNvSpPr/>
          <p:nvPr/>
        </p:nvSpPr>
        <p:spPr>
          <a:xfrm rot="0">
            <a:off x="2359752" y="9205162"/>
            <a:ext cx="14899548" cy="34123"/>
          </a:xfrm>
          <a:prstGeom prst="rect">
            <a:avLst/>
          </a:prstGeom>
          <a:solidFill>
            <a:srgbClr val="05345B"/>
          </a:solid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1468" t="0" r="0" b="0"/>
          <a:stretch>
            <a:fillRect/>
          </a:stretch>
        </p:blipFill>
        <p:spPr>
          <a:xfrm flipH="false" flipV="false" rot="0">
            <a:off x="2634082" y="4284665"/>
            <a:ext cx="12449680" cy="5842807"/>
          </a:xfrm>
          <a:prstGeom prst="rect">
            <a:avLst/>
          </a:prstGeom>
        </p:spPr>
      </p:pic>
      <p:sp>
        <p:nvSpPr>
          <p:cNvPr name="TextBox 4" id="4"/>
          <p:cNvSpPr txBox="true"/>
          <p:nvPr/>
        </p:nvSpPr>
        <p:spPr>
          <a:xfrm rot="0">
            <a:off x="1964017" y="638175"/>
            <a:ext cx="14001057" cy="771525"/>
          </a:xfrm>
          <a:prstGeom prst="rect">
            <a:avLst/>
          </a:prstGeom>
        </p:spPr>
        <p:txBody>
          <a:bodyPr anchor="t" rtlCol="false" tIns="0" lIns="0" bIns="0" rIns="0">
            <a:spAutoFit/>
          </a:bodyPr>
          <a:lstStyle/>
          <a:p>
            <a:pPr algn="ctr">
              <a:lnSpc>
                <a:spcPts val="6000"/>
              </a:lnSpc>
            </a:pPr>
            <a:r>
              <a:rPr lang="en-US" sz="5000">
                <a:solidFill>
                  <a:srgbClr val="05345B"/>
                </a:solidFill>
                <a:latin typeface="Montserrat Classic Bold"/>
              </a:rPr>
              <a:t>REST</a:t>
            </a:r>
          </a:p>
        </p:txBody>
      </p:sp>
      <p:sp>
        <p:nvSpPr>
          <p:cNvPr name="TextBox 5" id="5"/>
          <p:cNvSpPr txBox="true"/>
          <p:nvPr/>
        </p:nvSpPr>
        <p:spPr>
          <a:xfrm rot="0">
            <a:off x="0" y="2233179"/>
            <a:ext cx="17858321" cy="1541145"/>
          </a:xfrm>
          <a:prstGeom prst="rect">
            <a:avLst/>
          </a:prstGeom>
        </p:spPr>
        <p:txBody>
          <a:bodyPr anchor="t" rtlCol="false" tIns="0" lIns="0" bIns="0" rIns="0">
            <a:spAutoFit/>
          </a:bodyPr>
          <a:lstStyle/>
          <a:p>
            <a:pPr algn="ctr">
              <a:lnSpc>
                <a:spcPts val="4199"/>
              </a:lnSpc>
              <a:spcBef>
                <a:spcPct val="0"/>
              </a:spcBef>
            </a:pPr>
            <a:r>
              <a:rPr lang="en-US" spc="27" sz="2799">
                <a:solidFill>
                  <a:srgbClr val="05345B"/>
                </a:solidFill>
                <a:latin typeface="Montserrat Classic"/>
              </a:rPr>
              <a:t>E</a:t>
            </a:r>
            <a:r>
              <a:rPr lang="en-US" spc="27" sz="2799">
                <a:solidFill>
                  <a:srgbClr val="05345B"/>
                </a:solidFill>
                <a:latin typeface="Montserrat Classic"/>
              </a:rPr>
              <a:t>  uma arquitetura que consiste em um conjunto de princípios, regras para a </a:t>
            </a:r>
            <a:r>
              <a:rPr lang="en-US" spc="27" sz="2799">
                <a:solidFill>
                  <a:srgbClr val="000000"/>
                </a:solidFill>
                <a:latin typeface="Montserrat Classic Bold"/>
              </a:rPr>
              <a:t>construção de serviços web</a:t>
            </a:r>
            <a:r>
              <a:rPr lang="en-US" spc="27" sz="2799">
                <a:solidFill>
                  <a:srgbClr val="05345B"/>
                </a:solidFill>
                <a:latin typeface="Montserrat Classic"/>
              </a:rPr>
              <a:t>, e por natureza, utiliza Arquitetura Cliente-Servidor.</a:t>
            </a:r>
          </a:p>
          <a:p>
            <a:pPr algn="ctr">
              <a:lnSpc>
                <a:spcPts val="419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E2EDF1"/>
        </a:solidFill>
      </p:bgPr>
    </p:bg>
    <p:spTree>
      <p:nvGrpSpPr>
        <p:cNvPr id="1" name=""/>
        <p:cNvGrpSpPr/>
        <p:nvPr/>
      </p:nvGrpSpPr>
      <p:grpSpPr>
        <a:xfrm>
          <a:off x="0" y="0"/>
          <a:ext cx="0" cy="0"/>
          <a:chOff x="0" y="0"/>
          <a:chExt cx="0" cy="0"/>
        </a:xfrm>
      </p:grpSpPr>
      <p:sp>
        <p:nvSpPr>
          <p:cNvPr name="TextBox 2" id="2"/>
          <p:cNvSpPr txBox="true"/>
          <p:nvPr/>
        </p:nvSpPr>
        <p:spPr>
          <a:xfrm rot="0">
            <a:off x="1763851" y="666750"/>
            <a:ext cx="14760298" cy="723900"/>
          </a:xfrm>
          <a:prstGeom prst="rect">
            <a:avLst/>
          </a:prstGeom>
        </p:spPr>
        <p:txBody>
          <a:bodyPr anchor="t" rtlCol="false" tIns="0" lIns="0" bIns="0" rIns="0">
            <a:spAutoFit/>
          </a:bodyPr>
          <a:lstStyle/>
          <a:p>
            <a:pPr algn="ctr">
              <a:lnSpc>
                <a:spcPts val="5759"/>
              </a:lnSpc>
            </a:pPr>
            <a:r>
              <a:rPr lang="en-US" sz="4800">
                <a:solidFill>
                  <a:srgbClr val="05345B"/>
                </a:solidFill>
                <a:latin typeface="Montserrat Classic Bold"/>
              </a:rPr>
              <a:t>CÓDIGOS DE STATUS DE RESPOSTAS HTTP</a:t>
            </a:r>
          </a:p>
        </p:txBody>
      </p:sp>
      <p:sp>
        <p:nvSpPr>
          <p:cNvPr name="TextBox 3" id="3"/>
          <p:cNvSpPr txBox="true"/>
          <p:nvPr/>
        </p:nvSpPr>
        <p:spPr>
          <a:xfrm rot="0">
            <a:off x="1763851" y="2737933"/>
            <a:ext cx="15495449" cy="7549067"/>
          </a:xfrm>
          <a:prstGeom prst="rect">
            <a:avLst/>
          </a:prstGeom>
        </p:spPr>
        <p:txBody>
          <a:bodyPr anchor="t" rtlCol="false" tIns="0" lIns="0" bIns="0" rIns="0">
            <a:spAutoFit/>
          </a:bodyPr>
          <a:lstStyle/>
          <a:p>
            <a:pPr algn="just">
              <a:lnSpc>
                <a:spcPts val="4289"/>
              </a:lnSpc>
            </a:pPr>
            <a:r>
              <a:rPr lang="en-US" spc="28" sz="2859">
                <a:solidFill>
                  <a:srgbClr val="05345B"/>
                </a:solidFill>
                <a:latin typeface="Montserrat Classic"/>
              </a:rPr>
              <a:t>-&gt;I</a:t>
            </a:r>
            <a:r>
              <a:rPr lang="en-US" spc="9" sz="2859">
                <a:solidFill>
                  <a:srgbClr val="05345B"/>
                </a:solidFill>
                <a:latin typeface="Arimo"/>
              </a:rPr>
              <a:t>ndicam se uma requisição HTTP foi corretamente concluída. As respostas são agrupadas em cinco classes:</a:t>
            </a:r>
          </a:p>
          <a:p>
            <a:pPr algn="just">
              <a:lnSpc>
                <a:spcPts val="4289"/>
              </a:lnSpc>
            </a:pPr>
            <a:r>
              <a:rPr lang="en-US" spc="9" sz="2859">
                <a:solidFill>
                  <a:srgbClr val="05345B"/>
                </a:solidFill>
                <a:latin typeface="Arimo"/>
              </a:rPr>
              <a:t>1.Respostas de informação (</a:t>
            </a:r>
            <a:r>
              <a:rPr lang="en-US" spc="9" sz="2859">
                <a:solidFill>
                  <a:srgbClr val="05345B"/>
                </a:solidFill>
                <a:latin typeface="Arimo Bold"/>
              </a:rPr>
              <a:t>100-199</a:t>
            </a:r>
            <a:r>
              <a:rPr lang="en-US" spc="9" sz="2859">
                <a:solidFill>
                  <a:srgbClr val="05345B"/>
                </a:solidFill>
                <a:latin typeface="Arimo"/>
              </a:rPr>
              <a:t>);</a:t>
            </a:r>
          </a:p>
          <a:p>
            <a:pPr algn="just">
              <a:lnSpc>
                <a:spcPts val="4289"/>
              </a:lnSpc>
            </a:pPr>
          </a:p>
          <a:p>
            <a:pPr algn="just">
              <a:lnSpc>
                <a:spcPts val="4289"/>
              </a:lnSpc>
            </a:pPr>
            <a:r>
              <a:rPr lang="en-US" spc="9" sz="2859">
                <a:solidFill>
                  <a:srgbClr val="05345B"/>
                </a:solidFill>
                <a:latin typeface="Arimo"/>
              </a:rPr>
              <a:t>2.Respostas de sucessos (</a:t>
            </a:r>
            <a:r>
              <a:rPr lang="en-US" spc="9" sz="2859">
                <a:solidFill>
                  <a:srgbClr val="05345B"/>
                </a:solidFill>
                <a:latin typeface="Arimo Bold"/>
              </a:rPr>
              <a:t>200-299</a:t>
            </a:r>
            <a:r>
              <a:rPr lang="en-US" spc="9" sz="2859">
                <a:solidFill>
                  <a:srgbClr val="05345B"/>
                </a:solidFill>
                <a:latin typeface="Arimo"/>
              </a:rPr>
              <a:t>);</a:t>
            </a:r>
          </a:p>
          <a:p>
            <a:pPr algn="just">
              <a:lnSpc>
                <a:spcPts val="4289"/>
              </a:lnSpc>
            </a:pPr>
          </a:p>
          <a:p>
            <a:pPr algn="just">
              <a:lnSpc>
                <a:spcPts val="4289"/>
              </a:lnSpc>
            </a:pPr>
            <a:r>
              <a:rPr lang="en-US" spc="9" sz="2859">
                <a:solidFill>
                  <a:srgbClr val="05345B"/>
                </a:solidFill>
                <a:latin typeface="Arimo"/>
              </a:rPr>
              <a:t>3.Redirecionamentoss (</a:t>
            </a:r>
            <a:r>
              <a:rPr lang="en-US" spc="9" sz="2859">
                <a:solidFill>
                  <a:srgbClr val="05345B"/>
                </a:solidFill>
                <a:latin typeface="Arimo Bold"/>
              </a:rPr>
              <a:t>300-399</a:t>
            </a:r>
            <a:r>
              <a:rPr lang="en-US" spc="9" sz="2859">
                <a:solidFill>
                  <a:srgbClr val="05345B"/>
                </a:solidFill>
                <a:latin typeface="Arimo"/>
              </a:rPr>
              <a:t>);</a:t>
            </a:r>
          </a:p>
          <a:p>
            <a:pPr algn="just">
              <a:lnSpc>
                <a:spcPts val="4289"/>
              </a:lnSpc>
            </a:pPr>
          </a:p>
          <a:p>
            <a:pPr algn="just">
              <a:lnSpc>
                <a:spcPts val="4289"/>
              </a:lnSpc>
            </a:pPr>
            <a:r>
              <a:rPr lang="en-US" spc="9" sz="2859">
                <a:solidFill>
                  <a:srgbClr val="05345B"/>
                </a:solidFill>
                <a:latin typeface="Arimo"/>
              </a:rPr>
              <a:t>4.Erros do cliente (</a:t>
            </a:r>
            <a:r>
              <a:rPr lang="en-US" spc="9" sz="2859">
                <a:solidFill>
                  <a:srgbClr val="05345B"/>
                </a:solidFill>
                <a:latin typeface="Arimo Bold"/>
              </a:rPr>
              <a:t>400-499</a:t>
            </a:r>
            <a:r>
              <a:rPr lang="en-US" spc="9" sz="2859">
                <a:solidFill>
                  <a:srgbClr val="05345B"/>
                </a:solidFill>
                <a:latin typeface="Arimo"/>
              </a:rPr>
              <a:t>);</a:t>
            </a:r>
          </a:p>
          <a:p>
            <a:pPr algn="just">
              <a:lnSpc>
                <a:spcPts val="4289"/>
              </a:lnSpc>
            </a:pPr>
          </a:p>
          <a:p>
            <a:pPr algn="just">
              <a:lnSpc>
                <a:spcPts val="4289"/>
              </a:lnSpc>
            </a:pPr>
            <a:r>
              <a:rPr lang="en-US" spc="28" sz="2859">
                <a:solidFill>
                  <a:srgbClr val="05345B"/>
                </a:solidFill>
                <a:latin typeface="Montserrat Classic"/>
              </a:rPr>
              <a:t>5.Erros do servidor (</a:t>
            </a:r>
            <a:r>
              <a:rPr lang="en-US" spc="28" sz="2859">
                <a:solidFill>
                  <a:srgbClr val="05345B"/>
                </a:solidFill>
                <a:latin typeface="Montserrat Classic Bold"/>
              </a:rPr>
              <a:t>500-599</a:t>
            </a:r>
            <a:r>
              <a:rPr lang="en-US" spc="28" sz="2859">
                <a:solidFill>
                  <a:srgbClr val="05345B"/>
                </a:solidFill>
                <a:latin typeface="Montserrat Classic"/>
              </a:rPr>
              <a:t>).</a:t>
            </a:r>
          </a:p>
          <a:p>
            <a:pPr algn="just">
              <a:lnSpc>
                <a:spcPts val="4289"/>
              </a:lnSpc>
            </a:pPr>
          </a:p>
          <a:p>
            <a:pPr algn="just">
              <a:lnSpc>
                <a:spcPts val="4289"/>
              </a:lnSpc>
            </a:pPr>
          </a:p>
          <a:p>
            <a:pPr algn="just">
              <a:lnSpc>
                <a:spcPts val="4289"/>
              </a:lnSpc>
            </a:pPr>
          </a:p>
        </p:txBody>
      </p:sp>
      <p:sp>
        <p:nvSpPr>
          <p:cNvPr name="AutoShape 4" id="4"/>
          <p:cNvSpPr/>
          <p:nvPr/>
        </p:nvSpPr>
        <p:spPr>
          <a:xfrm rot="0">
            <a:off x="-187267" y="-226292"/>
            <a:ext cx="1398878" cy="10701554"/>
          </a:xfrm>
          <a:prstGeom prst="rect">
            <a:avLst/>
          </a:prstGeom>
          <a:solidFill>
            <a:srgbClr val="05345B"/>
          </a:solidFill>
        </p:spPr>
      </p:sp>
      <p:sp>
        <p:nvSpPr>
          <p:cNvPr name="AutoShape 5" id="5"/>
          <p:cNvSpPr/>
          <p:nvPr/>
        </p:nvSpPr>
        <p:spPr>
          <a:xfrm rot="0">
            <a:off x="2359752" y="9205162"/>
            <a:ext cx="14899548" cy="34123"/>
          </a:xfrm>
          <a:prstGeom prst="rect">
            <a:avLst/>
          </a:prstGeom>
          <a:solidFill>
            <a:srgbClr val="05345B"/>
          </a:solid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2EDF1"/>
        </a:solidFill>
      </p:bgPr>
    </p:bg>
    <p:spTree>
      <p:nvGrpSpPr>
        <p:cNvPr id="1" name=""/>
        <p:cNvGrpSpPr/>
        <p:nvPr/>
      </p:nvGrpSpPr>
      <p:grpSpPr>
        <a:xfrm>
          <a:off x="0" y="0"/>
          <a:ext cx="0" cy="0"/>
          <a:chOff x="0" y="0"/>
          <a:chExt cx="0" cy="0"/>
        </a:xfrm>
      </p:grpSpPr>
      <p:sp>
        <p:nvSpPr>
          <p:cNvPr name="AutoShape 2" id="2"/>
          <p:cNvSpPr/>
          <p:nvPr/>
        </p:nvSpPr>
        <p:spPr>
          <a:xfrm rot="0">
            <a:off x="-187267" y="-226292"/>
            <a:ext cx="1398878" cy="10701554"/>
          </a:xfrm>
          <a:prstGeom prst="rect">
            <a:avLst/>
          </a:prstGeom>
          <a:solidFill>
            <a:srgbClr val="05345B"/>
          </a:solidFill>
        </p:spPr>
      </p:sp>
      <p:sp>
        <p:nvSpPr>
          <p:cNvPr name="AutoShape 3" id="3"/>
          <p:cNvSpPr/>
          <p:nvPr/>
        </p:nvSpPr>
        <p:spPr>
          <a:xfrm rot="0">
            <a:off x="2359752" y="9205162"/>
            <a:ext cx="14899548" cy="34123"/>
          </a:xfrm>
          <a:prstGeom prst="rect">
            <a:avLst/>
          </a:prstGeom>
          <a:solidFill>
            <a:srgbClr val="05345B"/>
          </a:solidFill>
        </p:spPr>
      </p:sp>
      <p:pic>
        <p:nvPicPr>
          <p:cNvPr name="Picture 4" id="4"/>
          <p:cNvPicPr>
            <a:picLocks noChangeAspect="true"/>
          </p:cNvPicPr>
          <p:nvPr/>
        </p:nvPicPr>
        <p:blipFill>
          <a:blip r:embed="rId2"/>
          <a:srcRect l="8732" t="0" r="8732" b="0"/>
          <a:stretch>
            <a:fillRect/>
          </a:stretch>
        </p:blipFill>
        <p:spPr>
          <a:xfrm flipH="false" flipV="false" rot="0">
            <a:off x="3049685" y="3320960"/>
            <a:ext cx="12623155" cy="4879624"/>
          </a:xfrm>
          <a:prstGeom prst="rect">
            <a:avLst/>
          </a:prstGeom>
        </p:spPr>
      </p:pic>
      <p:sp>
        <p:nvSpPr>
          <p:cNvPr name="TextBox 5" id="5"/>
          <p:cNvSpPr txBox="true"/>
          <p:nvPr/>
        </p:nvSpPr>
        <p:spPr>
          <a:xfrm rot="0">
            <a:off x="1763851" y="857565"/>
            <a:ext cx="14760298" cy="723900"/>
          </a:xfrm>
          <a:prstGeom prst="rect">
            <a:avLst/>
          </a:prstGeom>
        </p:spPr>
        <p:txBody>
          <a:bodyPr anchor="t" rtlCol="false" tIns="0" lIns="0" bIns="0" rIns="0">
            <a:spAutoFit/>
          </a:bodyPr>
          <a:lstStyle/>
          <a:p>
            <a:pPr algn="ctr">
              <a:lnSpc>
                <a:spcPts val="5759"/>
              </a:lnSpc>
            </a:pPr>
            <a:r>
              <a:rPr lang="en-US" sz="4800">
                <a:solidFill>
                  <a:srgbClr val="05345B"/>
                </a:solidFill>
                <a:latin typeface="Montserrat Classic Bold"/>
              </a:rPr>
              <a:t>CÓDIGOS DE STATUS DE RESPOSTAS HTTP</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E2EDF1"/>
        </a:solidFill>
      </p:bgPr>
    </p:bg>
    <p:spTree>
      <p:nvGrpSpPr>
        <p:cNvPr id="1" name=""/>
        <p:cNvGrpSpPr/>
        <p:nvPr/>
      </p:nvGrpSpPr>
      <p:grpSpPr>
        <a:xfrm>
          <a:off x="0" y="0"/>
          <a:ext cx="0" cy="0"/>
          <a:chOff x="0" y="0"/>
          <a:chExt cx="0" cy="0"/>
        </a:xfrm>
      </p:grpSpPr>
      <p:sp>
        <p:nvSpPr>
          <p:cNvPr name="TextBox 2" id="2"/>
          <p:cNvSpPr txBox="true"/>
          <p:nvPr/>
        </p:nvSpPr>
        <p:spPr>
          <a:xfrm rot="0">
            <a:off x="1763851" y="1028700"/>
            <a:ext cx="14760298" cy="723900"/>
          </a:xfrm>
          <a:prstGeom prst="rect">
            <a:avLst/>
          </a:prstGeom>
        </p:spPr>
        <p:txBody>
          <a:bodyPr anchor="t" rtlCol="false" tIns="0" lIns="0" bIns="0" rIns="0">
            <a:spAutoFit/>
          </a:bodyPr>
          <a:lstStyle/>
          <a:p>
            <a:pPr algn="ctr">
              <a:lnSpc>
                <a:spcPts val="5759"/>
              </a:lnSpc>
            </a:pPr>
            <a:r>
              <a:rPr lang="en-US" sz="4800">
                <a:solidFill>
                  <a:srgbClr val="05345B"/>
                </a:solidFill>
                <a:latin typeface="Montserrat Classic Bold"/>
              </a:rPr>
              <a:t>PRINCÍPIOS DE UMA API RESTFUL EFICIENTE</a:t>
            </a:r>
          </a:p>
        </p:txBody>
      </p:sp>
      <p:sp>
        <p:nvSpPr>
          <p:cNvPr name="TextBox 3" id="3"/>
          <p:cNvSpPr txBox="true"/>
          <p:nvPr/>
        </p:nvSpPr>
        <p:spPr>
          <a:xfrm rot="0">
            <a:off x="1763851" y="2703316"/>
            <a:ext cx="16161506" cy="7583684"/>
          </a:xfrm>
          <a:prstGeom prst="rect">
            <a:avLst/>
          </a:prstGeom>
        </p:spPr>
        <p:txBody>
          <a:bodyPr anchor="t" rtlCol="false" tIns="0" lIns="0" bIns="0" rIns="0">
            <a:spAutoFit/>
          </a:bodyPr>
          <a:lstStyle/>
          <a:p>
            <a:pPr algn="just">
              <a:lnSpc>
                <a:spcPts val="3988"/>
              </a:lnSpc>
            </a:pPr>
            <a:r>
              <a:rPr lang="en-US" spc="26" sz="2658">
                <a:solidFill>
                  <a:srgbClr val="000000"/>
                </a:solidFill>
                <a:latin typeface="Montserrat Classic"/>
              </a:rPr>
              <a:t>Mas para que uma API seja RESTful, ela deve seguir as seguintes regras:</a:t>
            </a:r>
          </a:p>
          <a:p>
            <a:pPr algn="just">
              <a:lnSpc>
                <a:spcPts val="3988"/>
              </a:lnSpc>
            </a:pPr>
          </a:p>
          <a:p>
            <a:pPr algn="just">
              <a:lnSpc>
                <a:spcPts val="3988"/>
              </a:lnSpc>
            </a:pPr>
            <a:r>
              <a:rPr lang="en-US" spc="26" sz="2658">
                <a:solidFill>
                  <a:srgbClr val="004AAD"/>
                </a:solidFill>
                <a:latin typeface="Montserrat Classic Bold"/>
              </a:rPr>
              <a:t>Interface uniforme:</a:t>
            </a:r>
            <a:r>
              <a:rPr lang="en-US" spc="26" sz="2658">
                <a:solidFill>
                  <a:srgbClr val="000000"/>
                </a:solidFill>
                <a:latin typeface="Montserrat Classic"/>
              </a:rPr>
              <a:t> a comunicação entre cliente e servidor será através do protocolo</a:t>
            </a:r>
            <a:r>
              <a:rPr lang="en-US" spc="26" sz="2658">
                <a:solidFill>
                  <a:srgbClr val="000000"/>
                </a:solidFill>
                <a:latin typeface="Montserrat Classic Bold"/>
              </a:rPr>
              <a:t> HTTP</a:t>
            </a:r>
            <a:r>
              <a:rPr lang="en-US" spc="26" sz="2658">
                <a:solidFill>
                  <a:srgbClr val="000000"/>
                </a:solidFill>
                <a:latin typeface="Montserrat Classic"/>
              </a:rPr>
              <a:t>, </a:t>
            </a:r>
            <a:r>
              <a:rPr lang="en-US" spc="26" sz="2658">
                <a:solidFill>
                  <a:srgbClr val="000000"/>
                </a:solidFill>
                <a:latin typeface="Montserrat Classic Bold"/>
              </a:rPr>
              <a:t>URIs(</a:t>
            </a:r>
            <a:r>
              <a:rPr lang="en-US" spc="26" sz="2658">
                <a:solidFill>
                  <a:srgbClr val="000000"/>
                </a:solidFill>
                <a:latin typeface="Montserrat Classic"/>
              </a:rPr>
              <a:t>identificadores de recursos exclusivos), </a:t>
            </a:r>
            <a:r>
              <a:rPr lang="en-US" spc="26" sz="2658">
                <a:solidFill>
                  <a:srgbClr val="000000"/>
                </a:solidFill>
                <a:latin typeface="Montserrat Classic Bold"/>
              </a:rPr>
              <a:t>CRUD</a:t>
            </a:r>
            <a:r>
              <a:rPr lang="en-US" spc="26" sz="2658">
                <a:solidFill>
                  <a:srgbClr val="000000"/>
                </a:solidFill>
                <a:latin typeface="Montserrat Classic"/>
              </a:rPr>
              <a:t>, e conexões </a:t>
            </a:r>
            <a:r>
              <a:rPr lang="en-US" spc="26" sz="2658">
                <a:solidFill>
                  <a:srgbClr val="000000"/>
                </a:solidFill>
                <a:latin typeface="Montserrat Classic Bold"/>
              </a:rPr>
              <a:t>Json.</a:t>
            </a:r>
          </a:p>
          <a:p>
            <a:pPr algn="just">
              <a:lnSpc>
                <a:spcPts val="3988"/>
              </a:lnSpc>
            </a:pPr>
          </a:p>
          <a:p>
            <a:pPr algn="just">
              <a:lnSpc>
                <a:spcPts val="3988"/>
              </a:lnSpc>
            </a:pPr>
            <a:r>
              <a:rPr lang="en-US" spc="26" sz="2658">
                <a:solidFill>
                  <a:srgbClr val="004AAD"/>
                </a:solidFill>
                <a:latin typeface="Montserrat Classic"/>
              </a:rPr>
              <a:t>Cliente-servidor:</a:t>
            </a:r>
          </a:p>
          <a:p>
            <a:pPr algn="just">
              <a:lnSpc>
                <a:spcPts val="3988"/>
              </a:lnSpc>
            </a:pPr>
          </a:p>
          <a:p>
            <a:pPr algn="just">
              <a:lnSpc>
                <a:spcPts val="3988"/>
              </a:lnSpc>
            </a:pPr>
            <a:r>
              <a:rPr lang="en-US" spc="26" sz="2658">
                <a:solidFill>
                  <a:srgbClr val="004AAD"/>
                </a:solidFill>
                <a:latin typeface="Montserrat Classic"/>
              </a:rPr>
              <a:t>Cache:</a:t>
            </a:r>
            <a:r>
              <a:rPr lang="en-US" spc="26" sz="2658">
                <a:solidFill>
                  <a:srgbClr val="000000"/>
                </a:solidFill>
                <a:latin typeface="Montserrat Classic"/>
              </a:rPr>
              <a:t> o cliente deve armazenar em cache as respostas, pois isso melhora a experiência do usuário, tornando-as mais rápidas e eficientes.</a:t>
            </a:r>
          </a:p>
          <a:p>
            <a:pPr algn="just">
              <a:lnSpc>
                <a:spcPts val="3988"/>
              </a:lnSpc>
            </a:pPr>
          </a:p>
          <a:p>
            <a:pPr algn="just">
              <a:lnSpc>
                <a:spcPts val="3988"/>
              </a:lnSpc>
            </a:pPr>
            <a:r>
              <a:rPr lang="en-US" spc="26" sz="2658">
                <a:solidFill>
                  <a:srgbClr val="004AAD"/>
                </a:solidFill>
                <a:latin typeface="Montserrat Classic"/>
              </a:rPr>
              <a:t>Em camadas: </a:t>
            </a:r>
            <a:r>
              <a:rPr lang="en-US" spc="26" sz="2658">
                <a:solidFill>
                  <a:srgbClr val="000000"/>
                </a:solidFill>
                <a:latin typeface="Montserrat Classic"/>
              </a:rPr>
              <a:t>concede que a solução seja menos complexa, altamente flexível e desacoplada.</a:t>
            </a:r>
          </a:p>
          <a:p>
            <a:pPr algn="just">
              <a:lnSpc>
                <a:spcPts val="4121"/>
              </a:lnSpc>
            </a:pPr>
          </a:p>
          <a:p>
            <a:pPr algn="just">
              <a:lnSpc>
                <a:spcPts val="4121"/>
              </a:lnSpc>
            </a:pPr>
          </a:p>
          <a:p>
            <a:pPr algn="just">
              <a:lnSpc>
                <a:spcPts val="4121"/>
              </a:lnSpc>
            </a:pPr>
          </a:p>
          <a:p>
            <a:pPr algn="just">
              <a:lnSpc>
                <a:spcPts val="4121"/>
              </a:lnSpc>
            </a:pPr>
          </a:p>
        </p:txBody>
      </p:sp>
      <p:sp>
        <p:nvSpPr>
          <p:cNvPr name="AutoShape 4" id="4"/>
          <p:cNvSpPr/>
          <p:nvPr/>
        </p:nvSpPr>
        <p:spPr>
          <a:xfrm rot="0">
            <a:off x="-352299" y="-226292"/>
            <a:ext cx="1563911" cy="10701554"/>
          </a:xfrm>
          <a:prstGeom prst="rect">
            <a:avLst/>
          </a:prstGeom>
          <a:solidFill>
            <a:srgbClr val="05345B"/>
          </a:solidFill>
        </p:spPr>
      </p:sp>
      <p:sp>
        <p:nvSpPr>
          <p:cNvPr name="AutoShape 5" id="5"/>
          <p:cNvSpPr/>
          <p:nvPr/>
        </p:nvSpPr>
        <p:spPr>
          <a:xfrm rot="0">
            <a:off x="2359752" y="9205162"/>
            <a:ext cx="14899548" cy="34123"/>
          </a:xfrm>
          <a:prstGeom prst="rect">
            <a:avLst/>
          </a:prstGeom>
          <a:solidFill>
            <a:srgbClr val="05345B"/>
          </a:solidFill>
        </p:spPr>
      </p:sp>
    </p:spTree>
  </p:cSld>
  <p:clrMapOvr>
    <a:masterClrMapping/>
  </p:clrMapOvr>
</p:sld>
</file>

<file path=ppt/slides/slide18.xml><?xml version="1.0" encoding="utf-8"?>
<p:sld xmlns:p="http://schemas.openxmlformats.org/presentationml/2006/main" xmlns:a="http://schemas.openxmlformats.org/drawingml/2006/main">
  <p:cSld>
    <p:bg>
      <p:bgPr>
        <a:solidFill>
          <a:srgbClr val="E2EDF1"/>
        </a:solidFill>
      </p:bgPr>
    </p:bg>
    <p:spTree>
      <p:nvGrpSpPr>
        <p:cNvPr id="1" name=""/>
        <p:cNvGrpSpPr/>
        <p:nvPr/>
      </p:nvGrpSpPr>
      <p:grpSpPr>
        <a:xfrm>
          <a:off x="0" y="0"/>
          <a:ext cx="0" cy="0"/>
          <a:chOff x="0" y="0"/>
          <a:chExt cx="0" cy="0"/>
        </a:xfrm>
      </p:grpSpPr>
      <p:sp>
        <p:nvSpPr>
          <p:cNvPr name="TextBox 2" id="2"/>
          <p:cNvSpPr txBox="true"/>
          <p:nvPr/>
        </p:nvSpPr>
        <p:spPr>
          <a:xfrm rot="0">
            <a:off x="1763851" y="857565"/>
            <a:ext cx="14760298" cy="723900"/>
          </a:xfrm>
          <a:prstGeom prst="rect">
            <a:avLst/>
          </a:prstGeom>
        </p:spPr>
        <p:txBody>
          <a:bodyPr anchor="t" rtlCol="false" tIns="0" lIns="0" bIns="0" rIns="0">
            <a:spAutoFit/>
          </a:bodyPr>
          <a:lstStyle/>
          <a:p>
            <a:pPr algn="ctr">
              <a:lnSpc>
                <a:spcPts val="5759"/>
              </a:lnSpc>
            </a:pPr>
            <a:r>
              <a:rPr lang="en-US" sz="4800">
                <a:solidFill>
                  <a:srgbClr val="05345B"/>
                </a:solidFill>
                <a:latin typeface="Montserrat Classic Bold"/>
              </a:rPr>
              <a:t>PROTOCOLO HTTP</a:t>
            </a:r>
          </a:p>
        </p:txBody>
      </p:sp>
      <p:sp>
        <p:nvSpPr>
          <p:cNvPr name="TextBox 3" id="3"/>
          <p:cNvSpPr txBox="true"/>
          <p:nvPr/>
        </p:nvSpPr>
        <p:spPr>
          <a:xfrm rot="0">
            <a:off x="1974581" y="3588151"/>
            <a:ext cx="15284719" cy="4926713"/>
          </a:xfrm>
          <a:prstGeom prst="rect">
            <a:avLst/>
          </a:prstGeom>
        </p:spPr>
        <p:txBody>
          <a:bodyPr anchor="t" rtlCol="false" tIns="0" lIns="0" bIns="0" rIns="0">
            <a:spAutoFit/>
          </a:bodyPr>
          <a:lstStyle/>
          <a:p>
            <a:pPr algn="just">
              <a:lnSpc>
                <a:spcPts val="5614"/>
              </a:lnSpc>
            </a:pPr>
            <a:r>
              <a:rPr lang="en-US" spc="11" sz="3742">
                <a:solidFill>
                  <a:srgbClr val="05345B"/>
                </a:solidFill>
                <a:latin typeface="Arimo Bold"/>
              </a:rPr>
              <a:t>HTTP</a:t>
            </a:r>
            <a:r>
              <a:rPr lang="en-US" spc="11" sz="3742">
                <a:solidFill>
                  <a:srgbClr val="05345B"/>
                </a:solidFill>
                <a:latin typeface="Arimo"/>
              </a:rPr>
              <a:t>, ou Hypertext Transfer Protocol, foi inventado por Tim Berners-Lee na década de 1980. </a:t>
            </a:r>
          </a:p>
          <a:p>
            <a:pPr algn="just">
              <a:lnSpc>
                <a:spcPts val="5614"/>
              </a:lnSpc>
            </a:pPr>
          </a:p>
          <a:p>
            <a:pPr algn="just">
              <a:lnSpc>
                <a:spcPts val="5614"/>
              </a:lnSpc>
            </a:pPr>
            <a:r>
              <a:rPr lang="en-US" spc="11" sz="3742">
                <a:solidFill>
                  <a:srgbClr val="05345B"/>
                </a:solidFill>
                <a:latin typeface="Arimo"/>
              </a:rPr>
              <a:t>É um sistema de regras, protocolo, que serve de ligação entre as aplicações e a transferência de documentos de hipertexto;</a:t>
            </a:r>
          </a:p>
          <a:p>
            <a:pPr algn="just">
              <a:lnSpc>
                <a:spcPts val="5614"/>
              </a:lnSpc>
            </a:pPr>
          </a:p>
          <a:p>
            <a:pPr algn="just">
              <a:lnSpc>
                <a:spcPts val="5614"/>
              </a:lnSpc>
            </a:pPr>
          </a:p>
        </p:txBody>
      </p:sp>
      <p:sp>
        <p:nvSpPr>
          <p:cNvPr name="AutoShape 4" id="4"/>
          <p:cNvSpPr/>
          <p:nvPr/>
        </p:nvSpPr>
        <p:spPr>
          <a:xfrm rot="0">
            <a:off x="-187267" y="-226292"/>
            <a:ext cx="1398878" cy="10701554"/>
          </a:xfrm>
          <a:prstGeom prst="rect">
            <a:avLst/>
          </a:prstGeom>
          <a:solidFill>
            <a:srgbClr val="05345B"/>
          </a:solidFill>
        </p:spPr>
      </p:sp>
      <p:sp>
        <p:nvSpPr>
          <p:cNvPr name="AutoShape 5" id="5"/>
          <p:cNvSpPr/>
          <p:nvPr/>
        </p:nvSpPr>
        <p:spPr>
          <a:xfrm rot="0">
            <a:off x="2359752" y="9205162"/>
            <a:ext cx="14899548" cy="34123"/>
          </a:xfrm>
          <a:prstGeom prst="rect">
            <a:avLst/>
          </a:prstGeom>
          <a:solidFill>
            <a:srgbClr val="05345B"/>
          </a:solidFill>
        </p:spPr>
      </p:sp>
    </p:spTree>
  </p:cSld>
  <p:clrMapOvr>
    <a:masterClrMapping/>
  </p:clrMapOvr>
</p:sld>
</file>

<file path=ppt/slides/slide19.xml><?xml version="1.0" encoding="utf-8"?>
<p:sld xmlns:p="http://schemas.openxmlformats.org/presentationml/2006/main" xmlns:a="http://schemas.openxmlformats.org/drawingml/2006/main">
  <p:cSld>
    <p:bg>
      <p:bgPr>
        <a:solidFill>
          <a:srgbClr val="E2EDF1"/>
        </a:solidFill>
      </p:bgPr>
    </p:bg>
    <p:spTree>
      <p:nvGrpSpPr>
        <p:cNvPr id="1" name=""/>
        <p:cNvGrpSpPr/>
        <p:nvPr/>
      </p:nvGrpSpPr>
      <p:grpSpPr>
        <a:xfrm>
          <a:off x="0" y="0"/>
          <a:ext cx="0" cy="0"/>
          <a:chOff x="0" y="0"/>
          <a:chExt cx="0" cy="0"/>
        </a:xfrm>
      </p:grpSpPr>
      <p:sp>
        <p:nvSpPr>
          <p:cNvPr name="TextBox 2" id="2"/>
          <p:cNvSpPr txBox="true"/>
          <p:nvPr/>
        </p:nvSpPr>
        <p:spPr>
          <a:xfrm rot="0">
            <a:off x="1763851" y="857565"/>
            <a:ext cx="14760298" cy="723900"/>
          </a:xfrm>
          <a:prstGeom prst="rect">
            <a:avLst/>
          </a:prstGeom>
        </p:spPr>
        <p:txBody>
          <a:bodyPr anchor="t" rtlCol="false" tIns="0" lIns="0" bIns="0" rIns="0">
            <a:spAutoFit/>
          </a:bodyPr>
          <a:lstStyle/>
          <a:p>
            <a:pPr algn="ctr">
              <a:lnSpc>
                <a:spcPts val="5759"/>
              </a:lnSpc>
            </a:pPr>
            <a:r>
              <a:rPr lang="en-US" sz="4800">
                <a:solidFill>
                  <a:srgbClr val="05345B"/>
                </a:solidFill>
                <a:latin typeface="Montserrat Classic Bold"/>
              </a:rPr>
              <a:t> MÉTODOS DE REQUISIÇÃO HTTP</a:t>
            </a:r>
          </a:p>
        </p:txBody>
      </p:sp>
      <p:sp>
        <p:nvSpPr>
          <p:cNvPr name="TextBox 3" id="3"/>
          <p:cNvSpPr txBox="true"/>
          <p:nvPr/>
        </p:nvSpPr>
        <p:spPr>
          <a:xfrm rot="0">
            <a:off x="2359752" y="3307991"/>
            <a:ext cx="14164397" cy="5897171"/>
          </a:xfrm>
          <a:prstGeom prst="rect">
            <a:avLst/>
          </a:prstGeom>
        </p:spPr>
        <p:txBody>
          <a:bodyPr anchor="t" rtlCol="false" tIns="0" lIns="0" bIns="0" rIns="0">
            <a:spAutoFit/>
          </a:bodyPr>
          <a:lstStyle/>
          <a:p>
            <a:pPr algn="just">
              <a:lnSpc>
                <a:spcPts val="5202"/>
              </a:lnSpc>
            </a:pPr>
            <a:r>
              <a:rPr lang="en-US" spc="10" sz="3468">
                <a:solidFill>
                  <a:srgbClr val="05345B"/>
                </a:solidFill>
                <a:latin typeface="Arimo Bold"/>
              </a:rPr>
              <a:t>GET: </a:t>
            </a:r>
            <a:r>
              <a:rPr lang="en-US" spc="10" sz="3468">
                <a:solidFill>
                  <a:srgbClr val="05345B"/>
                </a:solidFill>
                <a:latin typeface="Arimo"/>
              </a:rPr>
              <a:t>Indica que queremos apenas consultar informações de uma aplicação.</a:t>
            </a:r>
          </a:p>
          <a:p>
            <a:pPr algn="just">
              <a:lnSpc>
                <a:spcPts val="5202"/>
              </a:lnSpc>
            </a:pPr>
          </a:p>
          <a:p>
            <a:pPr algn="just">
              <a:lnSpc>
                <a:spcPts val="5202"/>
              </a:lnSpc>
            </a:pPr>
            <a:r>
              <a:rPr lang="en-US" spc="10" sz="3468">
                <a:solidFill>
                  <a:srgbClr val="05345B"/>
                </a:solidFill>
                <a:latin typeface="Arimo Bold"/>
              </a:rPr>
              <a:t>POST: </a:t>
            </a:r>
            <a:r>
              <a:rPr lang="en-US" spc="10" sz="3468">
                <a:solidFill>
                  <a:srgbClr val="05345B"/>
                </a:solidFill>
                <a:latin typeface="Arimo"/>
              </a:rPr>
              <a:t>Serve para enviar informações para as nossas aplicações.</a:t>
            </a:r>
          </a:p>
          <a:p>
            <a:pPr algn="just">
              <a:lnSpc>
                <a:spcPts val="5202"/>
              </a:lnSpc>
            </a:pPr>
          </a:p>
          <a:p>
            <a:pPr algn="just">
              <a:lnSpc>
                <a:spcPts val="5202"/>
              </a:lnSpc>
            </a:pPr>
            <a:r>
              <a:rPr lang="en-US" spc="10" sz="3468">
                <a:solidFill>
                  <a:srgbClr val="05345B"/>
                </a:solidFill>
                <a:latin typeface="Arimo Bold"/>
              </a:rPr>
              <a:t>PUT</a:t>
            </a:r>
            <a:r>
              <a:rPr lang="en-US" spc="10" sz="3468">
                <a:solidFill>
                  <a:srgbClr val="05345B"/>
                </a:solidFill>
                <a:latin typeface="Arimo"/>
              </a:rPr>
              <a:t>: Serve para atualizar um determinado recurso.</a:t>
            </a:r>
          </a:p>
          <a:p>
            <a:pPr algn="just">
              <a:lnSpc>
                <a:spcPts val="5202"/>
              </a:lnSpc>
            </a:pPr>
          </a:p>
          <a:p>
            <a:pPr algn="just">
              <a:lnSpc>
                <a:spcPts val="5202"/>
              </a:lnSpc>
            </a:pPr>
            <a:r>
              <a:rPr lang="en-US" spc="10" sz="3468">
                <a:solidFill>
                  <a:srgbClr val="05345B"/>
                </a:solidFill>
                <a:latin typeface="Arimo Bold"/>
              </a:rPr>
              <a:t>DELETE</a:t>
            </a:r>
            <a:r>
              <a:rPr lang="en-US" spc="10" sz="3468">
                <a:solidFill>
                  <a:srgbClr val="05345B"/>
                </a:solidFill>
                <a:latin typeface="Arimo"/>
              </a:rPr>
              <a:t>: Remove um recurso especifico</a:t>
            </a:r>
          </a:p>
          <a:p>
            <a:pPr algn="just">
              <a:lnSpc>
                <a:spcPts val="5202"/>
              </a:lnSpc>
            </a:pPr>
          </a:p>
        </p:txBody>
      </p:sp>
      <p:sp>
        <p:nvSpPr>
          <p:cNvPr name="AutoShape 4" id="4"/>
          <p:cNvSpPr/>
          <p:nvPr/>
        </p:nvSpPr>
        <p:spPr>
          <a:xfrm rot="0">
            <a:off x="-187267" y="-226292"/>
            <a:ext cx="1398878" cy="10701554"/>
          </a:xfrm>
          <a:prstGeom prst="rect">
            <a:avLst/>
          </a:prstGeom>
          <a:solidFill>
            <a:srgbClr val="05345B"/>
          </a:solidFill>
        </p:spPr>
      </p:sp>
      <p:sp>
        <p:nvSpPr>
          <p:cNvPr name="AutoShape 5" id="5"/>
          <p:cNvSpPr/>
          <p:nvPr/>
        </p:nvSpPr>
        <p:spPr>
          <a:xfrm rot="0">
            <a:off x="2359752" y="9205162"/>
            <a:ext cx="14899548" cy="34123"/>
          </a:xfrm>
          <a:prstGeom prst="rect">
            <a:avLst/>
          </a:prstGeom>
          <a:solidFill>
            <a:srgbClr val="05345B"/>
          </a:solid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2EDF1"/>
        </a:solidFill>
      </p:bgPr>
    </p:bg>
    <p:spTree>
      <p:nvGrpSpPr>
        <p:cNvPr id="1" name=""/>
        <p:cNvGrpSpPr/>
        <p:nvPr/>
      </p:nvGrpSpPr>
      <p:grpSpPr>
        <a:xfrm>
          <a:off x="0" y="0"/>
          <a:ext cx="0" cy="0"/>
          <a:chOff x="0" y="0"/>
          <a:chExt cx="0" cy="0"/>
        </a:xfrm>
      </p:grpSpPr>
      <p:sp>
        <p:nvSpPr>
          <p:cNvPr name="AutoShape 2" id="2"/>
          <p:cNvSpPr/>
          <p:nvPr/>
        </p:nvSpPr>
        <p:spPr>
          <a:xfrm rot="0">
            <a:off x="111302" y="0"/>
            <a:ext cx="5384946" cy="10287000"/>
          </a:xfrm>
          <a:prstGeom prst="rect">
            <a:avLst/>
          </a:prstGeom>
          <a:solidFill>
            <a:srgbClr val="05345B">
              <a:alpha val="6667"/>
            </a:srgbClr>
          </a:solidFill>
        </p:spPr>
      </p:sp>
      <p:pic>
        <p:nvPicPr>
          <p:cNvPr name="Picture 3" id="3"/>
          <p:cNvPicPr>
            <a:picLocks noChangeAspect="true"/>
          </p:cNvPicPr>
          <p:nvPr/>
        </p:nvPicPr>
        <p:blipFill>
          <a:blip r:embed="rId2"/>
          <a:srcRect l="9312" t="0" r="9312" b="0"/>
          <a:stretch>
            <a:fillRect/>
          </a:stretch>
        </p:blipFill>
        <p:spPr>
          <a:xfrm flipH="false" flipV="false" rot="0">
            <a:off x="5496248" y="0"/>
            <a:ext cx="12791752" cy="10287000"/>
          </a:xfrm>
          <a:prstGeom prst="rect">
            <a:avLst/>
          </a:prstGeom>
        </p:spPr>
      </p:pic>
      <p:grpSp>
        <p:nvGrpSpPr>
          <p:cNvPr name="Group 4" id="4"/>
          <p:cNvGrpSpPr/>
          <p:nvPr/>
        </p:nvGrpSpPr>
        <p:grpSpPr>
          <a:xfrm rot="0">
            <a:off x="9984523" y="160234"/>
            <a:ext cx="4079580" cy="1388051"/>
            <a:chOff x="0" y="0"/>
            <a:chExt cx="5625060" cy="1913890"/>
          </a:xfrm>
        </p:grpSpPr>
        <p:sp>
          <p:nvSpPr>
            <p:cNvPr name="Freeform 5" id="5"/>
            <p:cNvSpPr/>
            <p:nvPr/>
          </p:nvSpPr>
          <p:spPr>
            <a:xfrm>
              <a:off x="0" y="0"/>
              <a:ext cx="5625059" cy="1913890"/>
            </a:xfrm>
            <a:custGeom>
              <a:avLst/>
              <a:gdLst/>
              <a:ahLst/>
              <a:cxnLst/>
              <a:rect r="r" b="b" t="t" l="l"/>
              <a:pathLst>
                <a:path h="1913890" w="5625059">
                  <a:moveTo>
                    <a:pt x="0" y="0"/>
                  </a:moveTo>
                  <a:lnTo>
                    <a:pt x="5625059" y="0"/>
                  </a:lnTo>
                  <a:lnTo>
                    <a:pt x="5625059" y="1913890"/>
                  </a:lnTo>
                  <a:lnTo>
                    <a:pt x="0" y="1913890"/>
                  </a:lnTo>
                  <a:close/>
                </a:path>
              </a:pathLst>
            </a:custGeom>
            <a:solidFill>
              <a:srgbClr val="FEFFFF"/>
            </a:solidFill>
          </p:spPr>
        </p:sp>
      </p:grpSp>
      <p:grpSp>
        <p:nvGrpSpPr>
          <p:cNvPr name="Group 6" id="6"/>
          <p:cNvGrpSpPr/>
          <p:nvPr/>
        </p:nvGrpSpPr>
        <p:grpSpPr>
          <a:xfrm rot="0">
            <a:off x="338629" y="4158762"/>
            <a:ext cx="4923632" cy="3008895"/>
            <a:chOff x="0" y="0"/>
            <a:chExt cx="6564843" cy="4011860"/>
          </a:xfrm>
        </p:grpSpPr>
        <p:sp>
          <p:nvSpPr>
            <p:cNvPr name="TextBox 7" id="7"/>
            <p:cNvSpPr txBox="true"/>
            <p:nvPr/>
          </p:nvSpPr>
          <p:spPr>
            <a:xfrm rot="0">
              <a:off x="0" y="0"/>
              <a:ext cx="6564840" cy="2997200"/>
            </a:xfrm>
            <a:prstGeom prst="rect">
              <a:avLst/>
            </a:prstGeom>
          </p:spPr>
          <p:txBody>
            <a:bodyPr anchor="t" rtlCol="false" tIns="0" lIns="0" bIns="0" rIns="0">
              <a:spAutoFit/>
            </a:bodyPr>
            <a:lstStyle/>
            <a:p>
              <a:pPr>
                <a:lnSpc>
                  <a:spcPts val="4440"/>
                </a:lnSpc>
              </a:pPr>
              <a:r>
                <a:rPr lang="en-US" sz="3700">
                  <a:solidFill>
                    <a:srgbClr val="05345B"/>
                  </a:solidFill>
                  <a:latin typeface="Montserrat Classic Bold"/>
                </a:rPr>
                <a:t>DESENVOLVIMENTO DE API’S: CONCEITOS E CASOS PORTICOS</a:t>
              </a:r>
            </a:p>
          </p:txBody>
        </p:sp>
        <p:sp>
          <p:nvSpPr>
            <p:cNvPr name="TextBox 8" id="8"/>
            <p:cNvSpPr txBox="true"/>
            <p:nvPr/>
          </p:nvSpPr>
          <p:spPr>
            <a:xfrm rot="0">
              <a:off x="0" y="3430829"/>
              <a:ext cx="6564843" cy="581032"/>
            </a:xfrm>
            <a:prstGeom prst="rect">
              <a:avLst/>
            </a:prstGeom>
          </p:spPr>
          <p:txBody>
            <a:bodyPr anchor="t" rtlCol="false" tIns="0" lIns="0" bIns="0" rIns="0">
              <a:spAutoFit/>
            </a:bodyPr>
            <a:lstStyle/>
            <a:p>
              <a:pPr>
                <a:lnSpc>
                  <a:spcPts val="3894"/>
                </a:lnSpc>
              </a:pPr>
            </a:p>
          </p:txBody>
        </p:sp>
      </p:grpSp>
    </p:spTree>
  </p:cSld>
  <p:clrMapOvr>
    <a:masterClrMapping/>
  </p:clrMapOvr>
</p:sld>
</file>

<file path=ppt/slides/slide20.xml><?xml version="1.0" encoding="utf-8"?>
<p:sld xmlns:p="http://schemas.openxmlformats.org/presentationml/2006/main" xmlns:a="http://schemas.openxmlformats.org/drawingml/2006/main">
  <p:cSld>
    <p:bg>
      <p:bgPr>
        <a:solidFill>
          <a:srgbClr val="E2EDF1"/>
        </a:solidFill>
      </p:bgPr>
    </p:bg>
    <p:spTree>
      <p:nvGrpSpPr>
        <p:cNvPr id="1" name=""/>
        <p:cNvGrpSpPr/>
        <p:nvPr/>
      </p:nvGrpSpPr>
      <p:grpSpPr>
        <a:xfrm>
          <a:off x="0" y="0"/>
          <a:ext cx="0" cy="0"/>
          <a:chOff x="0" y="0"/>
          <a:chExt cx="0" cy="0"/>
        </a:xfrm>
      </p:grpSpPr>
      <p:sp>
        <p:nvSpPr>
          <p:cNvPr name="TextBox 2" id="2"/>
          <p:cNvSpPr txBox="true"/>
          <p:nvPr/>
        </p:nvSpPr>
        <p:spPr>
          <a:xfrm rot="0">
            <a:off x="1763851" y="1028700"/>
            <a:ext cx="14760298" cy="723900"/>
          </a:xfrm>
          <a:prstGeom prst="rect">
            <a:avLst/>
          </a:prstGeom>
        </p:spPr>
        <p:txBody>
          <a:bodyPr anchor="t" rtlCol="false" tIns="0" lIns="0" bIns="0" rIns="0">
            <a:spAutoFit/>
          </a:bodyPr>
          <a:lstStyle/>
          <a:p>
            <a:pPr algn="ctr">
              <a:lnSpc>
                <a:spcPts val="5759"/>
              </a:lnSpc>
            </a:pPr>
            <a:r>
              <a:rPr lang="en-US" sz="4800">
                <a:solidFill>
                  <a:srgbClr val="05345B"/>
                </a:solidFill>
                <a:latin typeface="Montserrat Classic Bold"/>
              </a:rPr>
              <a:t>JSON (JAVASCRIPT OBJECT NOTATION)</a:t>
            </a:r>
          </a:p>
        </p:txBody>
      </p:sp>
      <p:sp>
        <p:nvSpPr>
          <p:cNvPr name="TextBox 3" id="3"/>
          <p:cNvSpPr txBox="true"/>
          <p:nvPr/>
        </p:nvSpPr>
        <p:spPr>
          <a:xfrm rot="0">
            <a:off x="2359752" y="3811614"/>
            <a:ext cx="12841471" cy="5156897"/>
          </a:xfrm>
          <a:prstGeom prst="rect">
            <a:avLst/>
          </a:prstGeom>
        </p:spPr>
        <p:txBody>
          <a:bodyPr anchor="t" rtlCol="false" tIns="0" lIns="0" bIns="0" rIns="0">
            <a:spAutoFit/>
          </a:bodyPr>
          <a:lstStyle/>
          <a:p>
            <a:pPr algn="just">
              <a:lnSpc>
                <a:spcPts val="3168"/>
              </a:lnSpc>
            </a:pPr>
            <a:r>
              <a:rPr lang="en-US" spc="21" sz="2112">
                <a:solidFill>
                  <a:srgbClr val="000000"/>
                </a:solidFill>
                <a:latin typeface="Montserrat Classic"/>
              </a:rPr>
              <a:t>E um formato de arquivo para troca de informações.</a:t>
            </a:r>
          </a:p>
          <a:p>
            <a:pPr algn="just">
              <a:lnSpc>
                <a:spcPts val="3168"/>
              </a:lnSpc>
            </a:pPr>
          </a:p>
          <a:p>
            <a:pPr algn="just">
              <a:lnSpc>
                <a:spcPts val="3168"/>
              </a:lnSpc>
            </a:pPr>
            <a:r>
              <a:rPr lang="en-US" spc="21" sz="2112">
                <a:solidFill>
                  <a:srgbClr val="004AAD"/>
                </a:solidFill>
                <a:latin typeface="Montserrat Classic Bold"/>
              </a:rPr>
              <a:t>{  </a:t>
            </a:r>
          </a:p>
          <a:p>
            <a:pPr algn="just">
              <a:lnSpc>
                <a:spcPts val="3168"/>
              </a:lnSpc>
            </a:pPr>
            <a:r>
              <a:rPr lang="en-US" spc="21" sz="2112">
                <a:solidFill>
                  <a:srgbClr val="004AAD"/>
                </a:solidFill>
                <a:latin typeface="Montserrat Classic Bold"/>
              </a:rPr>
              <a:t> "data":</a:t>
            </a:r>
          </a:p>
          <a:p>
            <a:pPr algn="just">
              <a:lnSpc>
                <a:spcPts val="3168"/>
              </a:lnSpc>
            </a:pPr>
            <a:r>
              <a:rPr lang="en-US" spc="21" sz="2112">
                <a:solidFill>
                  <a:srgbClr val="004AAD"/>
                </a:solidFill>
                <a:latin typeface="Montserrat Classic Bold"/>
              </a:rPr>
              <a:t> {"estado":"inativo",</a:t>
            </a:r>
          </a:p>
          <a:p>
            <a:pPr algn="just">
              <a:lnSpc>
                <a:spcPts val="3168"/>
              </a:lnSpc>
            </a:pPr>
            <a:r>
              <a:rPr lang="en-US" spc="21" sz="2112">
                <a:solidFill>
                  <a:srgbClr val="004AAD"/>
                </a:solidFill>
                <a:latin typeface="Montserrat Classic Bold"/>
              </a:rPr>
              <a:t>     "data_marcacao":"2010-03-03",</a:t>
            </a:r>
          </a:p>
          <a:p>
            <a:pPr algn="just">
              <a:lnSpc>
                <a:spcPts val="3168"/>
              </a:lnSpc>
            </a:pPr>
            <a:r>
              <a:rPr lang="en-US" spc="21" sz="2112">
                <a:solidFill>
                  <a:srgbClr val="004AAD"/>
                </a:solidFill>
                <a:latin typeface="Montserrat Classic Bold"/>
              </a:rPr>
              <a:t>     "data_consulta":"2022-03-02",</a:t>
            </a:r>
          </a:p>
          <a:p>
            <a:pPr algn="just">
              <a:lnSpc>
                <a:spcPts val="3168"/>
              </a:lnSpc>
            </a:pPr>
            <a:r>
              <a:rPr lang="en-US" spc="21" sz="2112">
                <a:solidFill>
                  <a:srgbClr val="004AAD"/>
                </a:solidFill>
                <a:latin typeface="Montserrat Classic Bold"/>
              </a:rPr>
              <a:t>    "medico":2</a:t>
            </a:r>
          </a:p>
          <a:p>
            <a:pPr algn="just">
              <a:lnSpc>
                <a:spcPts val="3168"/>
              </a:lnSpc>
            </a:pPr>
            <a:r>
              <a:rPr lang="en-US" spc="21" sz="2112">
                <a:solidFill>
                  <a:srgbClr val="004AAD"/>
                </a:solidFill>
                <a:latin typeface="Montserrat Classic Bold"/>
              </a:rPr>
              <a:t> }</a:t>
            </a:r>
          </a:p>
          <a:p>
            <a:pPr algn="just">
              <a:lnSpc>
                <a:spcPts val="3168"/>
              </a:lnSpc>
            </a:pPr>
            <a:r>
              <a:rPr lang="en-US" spc="21" sz="2112">
                <a:solidFill>
                  <a:srgbClr val="004AAD"/>
                </a:solidFill>
                <a:latin typeface="Montserrat Classic Bold"/>
              </a:rPr>
              <a:t>}</a:t>
            </a:r>
          </a:p>
          <a:p>
            <a:pPr algn="just">
              <a:lnSpc>
                <a:spcPts val="3274"/>
              </a:lnSpc>
            </a:pPr>
          </a:p>
          <a:p>
            <a:pPr algn="just">
              <a:lnSpc>
                <a:spcPts val="3274"/>
              </a:lnSpc>
            </a:pPr>
          </a:p>
          <a:p>
            <a:pPr algn="just">
              <a:lnSpc>
                <a:spcPts val="3274"/>
              </a:lnSpc>
            </a:pPr>
          </a:p>
        </p:txBody>
      </p:sp>
      <p:sp>
        <p:nvSpPr>
          <p:cNvPr name="AutoShape 4" id="4"/>
          <p:cNvSpPr/>
          <p:nvPr/>
        </p:nvSpPr>
        <p:spPr>
          <a:xfrm rot="0">
            <a:off x="-352299" y="-226292"/>
            <a:ext cx="1563911" cy="10701554"/>
          </a:xfrm>
          <a:prstGeom prst="rect">
            <a:avLst/>
          </a:prstGeom>
          <a:solidFill>
            <a:srgbClr val="05345B"/>
          </a:solidFill>
        </p:spPr>
      </p:sp>
      <p:sp>
        <p:nvSpPr>
          <p:cNvPr name="AutoShape 5" id="5"/>
          <p:cNvSpPr/>
          <p:nvPr/>
        </p:nvSpPr>
        <p:spPr>
          <a:xfrm rot="0">
            <a:off x="2359752" y="9205162"/>
            <a:ext cx="14899548" cy="34123"/>
          </a:xfrm>
          <a:prstGeom prst="rect">
            <a:avLst/>
          </a:prstGeom>
          <a:solidFill>
            <a:srgbClr val="05345B"/>
          </a:solid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2EDF1"/>
        </a:solidFill>
      </p:bgPr>
    </p:bg>
    <p:spTree>
      <p:nvGrpSpPr>
        <p:cNvPr id="1" name=""/>
        <p:cNvGrpSpPr/>
        <p:nvPr/>
      </p:nvGrpSpPr>
      <p:grpSpPr>
        <a:xfrm>
          <a:off x="0" y="0"/>
          <a:ext cx="0" cy="0"/>
          <a:chOff x="0" y="0"/>
          <a:chExt cx="0" cy="0"/>
        </a:xfrm>
      </p:grpSpPr>
      <p:sp>
        <p:nvSpPr>
          <p:cNvPr name="AutoShape 2" id="2"/>
          <p:cNvSpPr/>
          <p:nvPr/>
        </p:nvSpPr>
        <p:spPr>
          <a:xfrm rot="0">
            <a:off x="-187267" y="-226292"/>
            <a:ext cx="1398878" cy="10701554"/>
          </a:xfrm>
          <a:prstGeom prst="rect">
            <a:avLst/>
          </a:prstGeom>
          <a:solidFill>
            <a:srgbClr val="05345B"/>
          </a:solidFill>
        </p:spPr>
      </p:sp>
      <p:sp>
        <p:nvSpPr>
          <p:cNvPr name="AutoShape 3" id="3"/>
          <p:cNvSpPr/>
          <p:nvPr/>
        </p:nvSpPr>
        <p:spPr>
          <a:xfrm rot="0">
            <a:off x="2359752" y="9205162"/>
            <a:ext cx="14899548" cy="34123"/>
          </a:xfrm>
          <a:prstGeom prst="rect">
            <a:avLst/>
          </a:prstGeom>
          <a:solidFill>
            <a:srgbClr val="05345B"/>
          </a:solidFill>
        </p:spPr>
      </p:sp>
      <p:pic>
        <p:nvPicPr>
          <p:cNvPr name="Picture 4" id="4"/>
          <p:cNvPicPr>
            <a:picLocks noChangeAspect="true"/>
          </p:cNvPicPr>
          <p:nvPr/>
        </p:nvPicPr>
        <p:blipFill>
          <a:blip r:embed="rId2"/>
          <a:srcRect l="0" t="0" r="0" b="0"/>
          <a:stretch>
            <a:fillRect/>
          </a:stretch>
        </p:blipFill>
        <p:spPr>
          <a:xfrm flipH="false" flipV="false" rot="0">
            <a:off x="3675695" y="3127970"/>
            <a:ext cx="11868070" cy="5492992"/>
          </a:xfrm>
          <a:prstGeom prst="rect">
            <a:avLst/>
          </a:prstGeom>
        </p:spPr>
      </p:pic>
      <p:sp>
        <p:nvSpPr>
          <p:cNvPr name="TextBox 5" id="5"/>
          <p:cNvSpPr txBox="true"/>
          <p:nvPr/>
        </p:nvSpPr>
        <p:spPr>
          <a:xfrm rot="0">
            <a:off x="1960160" y="664508"/>
            <a:ext cx="15299140" cy="2132508"/>
          </a:xfrm>
          <a:prstGeom prst="rect">
            <a:avLst/>
          </a:prstGeom>
        </p:spPr>
        <p:txBody>
          <a:bodyPr anchor="t" rtlCol="false" tIns="0" lIns="0" bIns="0" rIns="0">
            <a:spAutoFit/>
          </a:bodyPr>
          <a:lstStyle/>
          <a:p>
            <a:pPr algn="ctr">
              <a:lnSpc>
                <a:spcPts val="5597"/>
              </a:lnSpc>
            </a:pPr>
            <a:r>
              <a:rPr lang="en-US" sz="4664">
                <a:solidFill>
                  <a:srgbClr val="05345B"/>
                </a:solidFill>
                <a:latin typeface="Montserrat Classic Bold"/>
              </a:rPr>
              <a:t>O QUE É UM ENDPOINT (PONTO DE EXTREMIDADE) DE API </a:t>
            </a:r>
          </a:p>
          <a:p>
            <a:pPr algn="ctr">
              <a:lnSpc>
                <a:spcPts val="5597"/>
              </a:lnSpc>
            </a:pP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E2EDF1"/>
        </a:solidFill>
      </p:bgPr>
    </p:bg>
    <p:spTree>
      <p:nvGrpSpPr>
        <p:cNvPr id="1" name=""/>
        <p:cNvGrpSpPr/>
        <p:nvPr/>
      </p:nvGrpSpPr>
      <p:grpSpPr>
        <a:xfrm>
          <a:off x="0" y="0"/>
          <a:ext cx="0" cy="0"/>
          <a:chOff x="0" y="0"/>
          <a:chExt cx="0" cy="0"/>
        </a:xfrm>
      </p:grpSpPr>
      <p:sp>
        <p:nvSpPr>
          <p:cNvPr name="TextBox 2" id="2"/>
          <p:cNvSpPr txBox="true"/>
          <p:nvPr/>
        </p:nvSpPr>
        <p:spPr>
          <a:xfrm rot="0">
            <a:off x="1763851" y="857565"/>
            <a:ext cx="14760298" cy="600075"/>
          </a:xfrm>
          <a:prstGeom prst="rect">
            <a:avLst/>
          </a:prstGeom>
        </p:spPr>
        <p:txBody>
          <a:bodyPr anchor="t" rtlCol="false" tIns="0" lIns="0" bIns="0" rIns="0">
            <a:spAutoFit/>
          </a:bodyPr>
          <a:lstStyle/>
          <a:p>
            <a:pPr algn="ctr">
              <a:lnSpc>
                <a:spcPts val="4799"/>
              </a:lnSpc>
            </a:pPr>
            <a:r>
              <a:rPr lang="en-US" sz="3999">
                <a:solidFill>
                  <a:srgbClr val="05345B"/>
                </a:solidFill>
                <a:latin typeface="Montserrat Classic Bold"/>
              </a:rPr>
              <a:t>ENPOINT/CONCEITO</a:t>
            </a:r>
          </a:p>
        </p:txBody>
      </p:sp>
      <p:sp>
        <p:nvSpPr>
          <p:cNvPr name="TextBox 3" id="3"/>
          <p:cNvSpPr txBox="true"/>
          <p:nvPr/>
        </p:nvSpPr>
        <p:spPr>
          <a:xfrm rot="0">
            <a:off x="1763851" y="2911586"/>
            <a:ext cx="15998534" cy="4312920"/>
          </a:xfrm>
          <a:prstGeom prst="rect">
            <a:avLst/>
          </a:prstGeom>
        </p:spPr>
        <p:txBody>
          <a:bodyPr anchor="t" rtlCol="false" tIns="0" lIns="0" bIns="0" rIns="0">
            <a:spAutoFit/>
          </a:bodyPr>
          <a:lstStyle/>
          <a:p>
            <a:pPr algn="just">
              <a:lnSpc>
                <a:spcPts val="5700"/>
              </a:lnSpc>
            </a:pPr>
            <a:r>
              <a:rPr lang="en-US" spc="38" sz="3800">
                <a:solidFill>
                  <a:srgbClr val="05345B"/>
                </a:solidFill>
                <a:latin typeface="Arimo"/>
              </a:rPr>
              <a:t>Traduzido literalmente como “ponto de extremidade”, pode ser utilizado na TI para definir pontos de comunicação de acesso a uma aplicação (endpoints de comunicação) ou como parte de uma estrutura de segurança de rede (segurança de rede).</a:t>
            </a:r>
          </a:p>
          <a:p>
            <a:pPr algn="just">
              <a:lnSpc>
                <a:spcPts val="5700"/>
              </a:lnSpc>
            </a:pPr>
          </a:p>
          <a:p>
            <a:pPr algn="just">
              <a:lnSpc>
                <a:spcPts val="5700"/>
              </a:lnSpc>
            </a:pPr>
            <a:r>
              <a:rPr lang="en-US" spc="38" sz="3800">
                <a:solidFill>
                  <a:srgbClr val="05345B"/>
                </a:solidFill>
                <a:latin typeface="Montserrat Classic"/>
              </a:rPr>
              <a:t>Ex:</a:t>
            </a:r>
          </a:p>
        </p:txBody>
      </p:sp>
      <p:sp>
        <p:nvSpPr>
          <p:cNvPr name="AutoShape 4" id="4"/>
          <p:cNvSpPr/>
          <p:nvPr/>
        </p:nvSpPr>
        <p:spPr>
          <a:xfrm rot="0">
            <a:off x="-187267" y="-226292"/>
            <a:ext cx="1398878" cy="10701554"/>
          </a:xfrm>
          <a:prstGeom prst="rect">
            <a:avLst/>
          </a:prstGeom>
          <a:solidFill>
            <a:srgbClr val="05345B"/>
          </a:solidFill>
        </p:spPr>
      </p:sp>
      <p:sp>
        <p:nvSpPr>
          <p:cNvPr name="AutoShape 5" id="5"/>
          <p:cNvSpPr/>
          <p:nvPr/>
        </p:nvSpPr>
        <p:spPr>
          <a:xfrm rot="0">
            <a:off x="2359752" y="9205162"/>
            <a:ext cx="14899548" cy="34123"/>
          </a:xfrm>
          <a:prstGeom prst="rect">
            <a:avLst/>
          </a:prstGeom>
          <a:solidFill>
            <a:srgbClr val="05345B"/>
          </a:solidFill>
        </p:spPr>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3569760"/>
            <a:ext cx="262303" cy="262303"/>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1BFBF"/>
            </a:solidFill>
          </p:spPr>
        </p:sp>
      </p:grpSp>
      <p:grpSp>
        <p:nvGrpSpPr>
          <p:cNvPr name="Group 4" id="4"/>
          <p:cNvGrpSpPr/>
          <p:nvPr/>
        </p:nvGrpSpPr>
        <p:grpSpPr>
          <a:xfrm rot="0">
            <a:off x="9648649" y="3418015"/>
            <a:ext cx="303489" cy="303489"/>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1BFBF"/>
            </a:solidFill>
          </p:spPr>
        </p:sp>
      </p:grpSp>
      <p:grpSp>
        <p:nvGrpSpPr>
          <p:cNvPr name="Group 6" id="6"/>
          <p:cNvGrpSpPr/>
          <p:nvPr/>
        </p:nvGrpSpPr>
        <p:grpSpPr>
          <a:xfrm rot="0">
            <a:off x="1028700" y="1075905"/>
            <a:ext cx="16737609" cy="1833774"/>
            <a:chOff x="0" y="0"/>
            <a:chExt cx="22316812" cy="2445032"/>
          </a:xfrm>
        </p:grpSpPr>
        <p:sp>
          <p:nvSpPr>
            <p:cNvPr name="AutoShape 7" id="7"/>
            <p:cNvSpPr/>
            <p:nvPr/>
          </p:nvSpPr>
          <p:spPr>
            <a:xfrm rot="0">
              <a:off x="0" y="0"/>
              <a:ext cx="22316812" cy="2445032"/>
            </a:xfrm>
            <a:prstGeom prst="rect">
              <a:avLst/>
            </a:prstGeom>
            <a:solidFill>
              <a:srgbClr val="61BFBF"/>
            </a:solidFill>
          </p:spPr>
        </p:sp>
        <p:sp>
          <p:nvSpPr>
            <p:cNvPr name="TextBox 8" id="8"/>
            <p:cNvSpPr txBox="true"/>
            <p:nvPr/>
          </p:nvSpPr>
          <p:spPr>
            <a:xfrm rot="0">
              <a:off x="737104" y="319799"/>
              <a:ext cx="18576059" cy="1653175"/>
            </a:xfrm>
            <a:prstGeom prst="rect">
              <a:avLst/>
            </a:prstGeom>
          </p:spPr>
          <p:txBody>
            <a:bodyPr anchor="t" rtlCol="false" tIns="0" lIns="0" bIns="0" rIns="0">
              <a:spAutoFit/>
            </a:bodyPr>
            <a:lstStyle/>
            <a:p>
              <a:pPr algn="ctr">
                <a:lnSpc>
                  <a:spcPts val="5064"/>
                </a:lnSpc>
              </a:pPr>
              <a:r>
                <a:rPr lang="en-US" sz="3751">
                  <a:solidFill>
                    <a:srgbClr val="05345B"/>
                  </a:solidFill>
                  <a:latin typeface="Montserrat Classic Bold"/>
                </a:rPr>
                <a:t>PRINCIPAIS MOTIVOS PARA AS EMPRESAS UTILIZAREM ENDPOINT</a:t>
              </a:r>
            </a:p>
          </p:txBody>
        </p:sp>
      </p:grpSp>
      <p:sp>
        <p:nvSpPr>
          <p:cNvPr name="TextBox 9" id="9"/>
          <p:cNvSpPr txBox="true"/>
          <p:nvPr/>
        </p:nvSpPr>
        <p:spPr>
          <a:xfrm rot="0">
            <a:off x="1456036" y="3263039"/>
            <a:ext cx="6557549" cy="1652399"/>
          </a:xfrm>
          <a:prstGeom prst="rect">
            <a:avLst/>
          </a:prstGeom>
        </p:spPr>
        <p:txBody>
          <a:bodyPr anchor="t" rtlCol="false" tIns="0" lIns="0" bIns="0" rIns="0">
            <a:spAutoFit/>
          </a:bodyPr>
          <a:lstStyle/>
          <a:p>
            <a:pPr>
              <a:lnSpc>
                <a:spcPts val="4406"/>
              </a:lnSpc>
            </a:pPr>
            <a:r>
              <a:rPr lang="en-US" spc="257" sz="3389">
                <a:solidFill>
                  <a:srgbClr val="FF1616"/>
                </a:solidFill>
                <a:latin typeface="Montserrat Classic"/>
              </a:rPr>
              <a:t> Segurança</a:t>
            </a:r>
          </a:p>
          <a:p>
            <a:pPr>
              <a:lnSpc>
                <a:spcPts val="4406"/>
              </a:lnSpc>
            </a:pPr>
          </a:p>
          <a:p>
            <a:pPr>
              <a:lnSpc>
                <a:spcPts val="4406"/>
              </a:lnSpc>
            </a:pPr>
          </a:p>
        </p:txBody>
      </p:sp>
      <p:sp>
        <p:nvSpPr>
          <p:cNvPr name="TextBox 10" id="10"/>
          <p:cNvSpPr txBox="true"/>
          <p:nvPr/>
        </p:nvSpPr>
        <p:spPr>
          <a:xfrm rot="0">
            <a:off x="10158939" y="3197904"/>
            <a:ext cx="6702328" cy="1718124"/>
          </a:xfrm>
          <a:prstGeom prst="rect">
            <a:avLst/>
          </a:prstGeom>
        </p:spPr>
        <p:txBody>
          <a:bodyPr anchor="t" rtlCol="false" tIns="0" lIns="0" bIns="0" rIns="0">
            <a:spAutoFit/>
          </a:bodyPr>
          <a:lstStyle/>
          <a:p>
            <a:pPr>
              <a:lnSpc>
                <a:spcPts val="4504"/>
              </a:lnSpc>
            </a:pPr>
            <a:r>
              <a:rPr lang="en-US" spc="263" sz="3464">
                <a:solidFill>
                  <a:srgbClr val="FF1616"/>
                </a:solidFill>
                <a:latin typeface="Montserrat Classic"/>
              </a:rPr>
              <a:t>Performance</a:t>
            </a:r>
          </a:p>
          <a:p>
            <a:pPr>
              <a:lnSpc>
                <a:spcPts val="4504"/>
              </a:lnSpc>
            </a:pPr>
          </a:p>
          <a:p>
            <a:pPr>
              <a:lnSpc>
                <a:spcPts val="4504"/>
              </a:lnSpc>
            </a:pPr>
          </a:p>
        </p:txBody>
      </p:sp>
      <p:sp>
        <p:nvSpPr>
          <p:cNvPr name="TextBox 11" id="11"/>
          <p:cNvSpPr txBox="true"/>
          <p:nvPr/>
        </p:nvSpPr>
        <p:spPr>
          <a:xfrm rot="0">
            <a:off x="9144000" y="4405752"/>
            <a:ext cx="8115300" cy="2233313"/>
          </a:xfrm>
          <a:prstGeom prst="rect">
            <a:avLst/>
          </a:prstGeom>
        </p:spPr>
        <p:txBody>
          <a:bodyPr anchor="t" rtlCol="false" tIns="0" lIns="0" bIns="0" rIns="0">
            <a:spAutoFit/>
          </a:bodyPr>
          <a:lstStyle/>
          <a:p>
            <a:pPr algn="just">
              <a:lnSpc>
                <a:spcPts val="4496"/>
              </a:lnSpc>
              <a:spcBef>
                <a:spcPct val="0"/>
              </a:spcBef>
            </a:pPr>
            <a:r>
              <a:rPr lang="en-US" spc="29" sz="2997">
                <a:solidFill>
                  <a:srgbClr val="05345B"/>
                </a:solidFill>
                <a:latin typeface="Montserrat Classic"/>
              </a:rPr>
              <a:t>Os endpoints da API, especialmente os de alto tráfego, podem causar gargalos e afetar a performance do sistema.</a:t>
            </a:r>
          </a:p>
          <a:p>
            <a:pPr algn="ctr">
              <a:lnSpc>
                <a:spcPts val="4496"/>
              </a:lnSpc>
              <a:spcBef>
                <a:spcPct val="0"/>
              </a:spcBef>
            </a:pPr>
          </a:p>
        </p:txBody>
      </p:sp>
      <p:sp>
        <p:nvSpPr>
          <p:cNvPr name="TextBox 12" id="12"/>
          <p:cNvSpPr txBox="true"/>
          <p:nvPr/>
        </p:nvSpPr>
        <p:spPr>
          <a:xfrm rot="0">
            <a:off x="1028700" y="4271580"/>
            <a:ext cx="6771662" cy="2737400"/>
          </a:xfrm>
          <a:prstGeom prst="rect">
            <a:avLst/>
          </a:prstGeom>
        </p:spPr>
        <p:txBody>
          <a:bodyPr anchor="t" rtlCol="false" tIns="0" lIns="0" bIns="0" rIns="0">
            <a:spAutoFit/>
          </a:bodyPr>
          <a:lstStyle/>
          <a:p>
            <a:pPr algn="just">
              <a:lnSpc>
                <a:spcPts val="4353"/>
              </a:lnSpc>
            </a:pPr>
            <a:r>
              <a:rPr lang="en-US" spc="29" sz="2902">
                <a:solidFill>
                  <a:srgbClr val="05345B"/>
                </a:solidFill>
                <a:latin typeface="Montserrat Classic"/>
              </a:rPr>
              <a:t>Os endpoints da API tornam o sistema vulnerável a ataques. O monitoramento da API é crucial para impedir o uso indevido.</a:t>
            </a:r>
          </a:p>
          <a:p>
            <a:pPr algn="just">
              <a:lnSpc>
                <a:spcPts val="4353"/>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61108" y="3654227"/>
            <a:ext cx="262303" cy="262303"/>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1BFBF"/>
            </a:solidFill>
          </p:spPr>
        </p:sp>
      </p:grpSp>
      <p:grpSp>
        <p:nvGrpSpPr>
          <p:cNvPr name="Group 4" id="4"/>
          <p:cNvGrpSpPr/>
          <p:nvPr/>
        </p:nvGrpSpPr>
        <p:grpSpPr>
          <a:xfrm rot="0">
            <a:off x="8292121" y="3502482"/>
            <a:ext cx="303489" cy="303489"/>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1BFBF"/>
            </a:solidFill>
          </p:spPr>
        </p:sp>
      </p:grpSp>
      <p:grpSp>
        <p:nvGrpSpPr>
          <p:cNvPr name="Group 6" id="6"/>
          <p:cNvGrpSpPr/>
          <p:nvPr/>
        </p:nvGrpSpPr>
        <p:grpSpPr>
          <a:xfrm rot="0">
            <a:off x="220561" y="1028700"/>
            <a:ext cx="17846877" cy="1955305"/>
            <a:chOff x="0" y="0"/>
            <a:chExt cx="23795836" cy="2607074"/>
          </a:xfrm>
        </p:grpSpPr>
        <p:sp>
          <p:nvSpPr>
            <p:cNvPr name="AutoShape 7" id="7"/>
            <p:cNvSpPr/>
            <p:nvPr/>
          </p:nvSpPr>
          <p:spPr>
            <a:xfrm rot="0">
              <a:off x="0" y="0"/>
              <a:ext cx="23795836" cy="2607074"/>
            </a:xfrm>
            <a:prstGeom prst="rect">
              <a:avLst/>
            </a:prstGeom>
            <a:solidFill>
              <a:srgbClr val="61BFBF"/>
            </a:solidFill>
          </p:spPr>
        </p:sp>
        <p:sp>
          <p:nvSpPr>
            <p:cNvPr name="TextBox 8" id="8"/>
            <p:cNvSpPr txBox="true"/>
            <p:nvPr/>
          </p:nvSpPr>
          <p:spPr>
            <a:xfrm rot="0">
              <a:off x="785954" y="344781"/>
              <a:ext cx="19807168" cy="1758950"/>
            </a:xfrm>
            <a:prstGeom prst="rect">
              <a:avLst/>
            </a:prstGeom>
          </p:spPr>
          <p:txBody>
            <a:bodyPr anchor="t" rtlCol="false" tIns="0" lIns="0" bIns="0" rIns="0">
              <a:spAutoFit/>
            </a:bodyPr>
            <a:lstStyle/>
            <a:p>
              <a:pPr algn="ctr">
                <a:lnSpc>
                  <a:spcPts val="5399"/>
                </a:lnSpc>
              </a:pPr>
              <a:r>
                <a:rPr lang="en-US" sz="3999">
                  <a:solidFill>
                    <a:srgbClr val="05345B"/>
                  </a:solidFill>
                  <a:latin typeface="Montserrat Classic Bold"/>
                </a:rPr>
                <a:t>COMO PROTEGER UMA API REST?</a:t>
              </a:r>
            </a:p>
            <a:p>
              <a:pPr algn="ctr">
                <a:lnSpc>
                  <a:spcPts val="5399"/>
                </a:lnSpc>
              </a:pPr>
            </a:p>
          </p:txBody>
        </p:sp>
      </p:grpSp>
      <p:sp>
        <p:nvSpPr>
          <p:cNvPr name="TextBox 9" id="9"/>
          <p:cNvSpPr txBox="true"/>
          <p:nvPr/>
        </p:nvSpPr>
        <p:spPr>
          <a:xfrm rot="0">
            <a:off x="692260" y="3473907"/>
            <a:ext cx="5397945" cy="1372016"/>
          </a:xfrm>
          <a:prstGeom prst="rect">
            <a:avLst/>
          </a:prstGeom>
        </p:spPr>
        <p:txBody>
          <a:bodyPr anchor="t" rtlCol="false" tIns="0" lIns="0" bIns="0" rIns="0">
            <a:spAutoFit/>
          </a:bodyPr>
          <a:lstStyle/>
          <a:p>
            <a:pPr>
              <a:lnSpc>
                <a:spcPts val="3627"/>
              </a:lnSpc>
            </a:pPr>
            <a:r>
              <a:rPr lang="en-US" spc="212" sz="2790">
                <a:solidFill>
                  <a:srgbClr val="FF1616"/>
                </a:solidFill>
                <a:latin typeface="Montserrat Classic"/>
              </a:rPr>
              <a:t> Tokens de autenticação </a:t>
            </a:r>
          </a:p>
          <a:p>
            <a:pPr algn="r">
              <a:lnSpc>
                <a:spcPts val="3627"/>
              </a:lnSpc>
            </a:pPr>
          </a:p>
          <a:p>
            <a:pPr>
              <a:lnSpc>
                <a:spcPts val="3627"/>
              </a:lnSpc>
            </a:pPr>
          </a:p>
        </p:txBody>
      </p:sp>
      <p:sp>
        <p:nvSpPr>
          <p:cNvPr name="TextBox 10" id="10"/>
          <p:cNvSpPr txBox="true"/>
          <p:nvPr/>
        </p:nvSpPr>
        <p:spPr>
          <a:xfrm rot="0">
            <a:off x="8595610" y="3364826"/>
            <a:ext cx="5356251" cy="1363575"/>
          </a:xfrm>
          <a:prstGeom prst="rect">
            <a:avLst/>
          </a:prstGeom>
        </p:spPr>
        <p:txBody>
          <a:bodyPr anchor="t" rtlCol="false" tIns="0" lIns="0" bIns="0" rIns="0">
            <a:spAutoFit/>
          </a:bodyPr>
          <a:lstStyle/>
          <a:p>
            <a:pPr>
              <a:lnSpc>
                <a:spcPts val="3599"/>
              </a:lnSpc>
            </a:pPr>
            <a:r>
              <a:rPr lang="en-US" spc="210" sz="2768">
                <a:solidFill>
                  <a:srgbClr val="FF1616"/>
                </a:solidFill>
                <a:latin typeface="Montserrat Classic"/>
              </a:rPr>
              <a:t>Chaves de API </a:t>
            </a:r>
          </a:p>
          <a:p>
            <a:pPr>
              <a:lnSpc>
                <a:spcPts val="3599"/>
              </a:lnSpc>
            </a:pPr>
          </a:p>
          <a:p>
            <a:pPr>
              <a:lnSpc>
                <a:spcPts val="3599"/>
              </a:lnSpc>
            </a:pPr>
          </a:p>
        </p:txBody>
      </p:sp>
      <p:sp>
        <p:nvSpPr>
          <p:cNvPr name="TextBox 11" id="11"/>
          <p:cNvSpPr txBox="true"/>
          <p:nvPr/>
        </p:nvSpPr>
        <p:spPr>
          <a:xfrm rot="0">
            <a:off x="8292121" y="4750673"/>
            <a:ext cx="9369243" cy="2836288"/>
          </a:xfrm>
          <a:prstGeom prst="rect">
            <a:avLst/>
          </a:prstGeom>
        </p:spPr>
        <p:txBody>
          <a:bodyPr anchor="t" rtlCol="false" tIns="0" lIns="0" bIns="0" rIns="0">
            <a:spAutoFit/>
          </a:bodyPr>
          <a:lstStyle/>
          <a:p>
            <a:pPr algn="just">
              <a:lnSpc>
                <a:spcPts val="4562"/>
              </a:lnSpc>
              <a:spcBef>
                <a:spcPct val="0"/>
              </a:spcBef>
            </a:pPr>
            <a:r>
              <a:rPr lang="en-US" spc="30" sz="3041">
                <a:solidFill>
                  <a:srgbClr val="05345B"/>
                </a:solidFill>
                <a:latin typeface="Montserrat Classic"/>
              </a:rPr>
              <a:t>As chaves de API verificam o programa ou a aplicação que faz a chamada de API. Elas identificam a aplicação e garantem que ela tenha os direitos de acesso necessários para fazer a chamada de API específica.</a:t>
            </a:r>
          </a:p>
        </p:txBody>
      </p:sp>
      <p:sp>
        <p:nvSpPr>
          <p:cNvPr name="TextBox 12" id="12"/>
          <p:cNvSpPr txBox="true"/>
          <p:nvPr/>
        </p:nvSpPr>
        <p:spPr>
          <a:xfrm rot="0">
            <a:off x="561108" y="5057775"/>
            <a:ext cx="6771662" cy="1080050"/>
          </a:xfrm>
          <a:prstGeom prst="rect">
            <a:avLst/>
          </a:prstGeom>
        </p:spPr>
        <p:txBody>
          <a:bodyPr anchor="t" rtlCol="false" tIns="0" lIns="0" bIns="0" rIns="0">
            <a:spAutoFit/>
          </a:bodyPr>
          <a:lstStyle/>
          <a:p>
            <a:pPr algn="just">
              <a:lnSpc>
                <a:spcPts val="4353"/>
              </a:lnSpc>
              <a:spcBef>
                <a:spcPct val="0"/>
              </a:spcBef>
            </a:pPr>
            <a:r>
              <a:rPr lang="en-US" spc="29" sz="2902">
                <a:solidFill>
                  <a:srgbClr val="05345B"/>
                </a:solidFill>
                <a:latin typeface="Montserrat Classic"/>
              </a:rPr>
              <a:t>Eles são usados para autorizar os usuários a fazer a chamada de API. </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E2EDF1"/>
        </a:solidFill>
      </p:bgPr>
    </p:bg>
    <p:spTree>
      <p:nvGrpSpPr>
        <p:cNvPr id="1" name=""/>
        <p:cNvGrpSpPr/>
        <p:nvPr/>
      </p:nvGrpSpPr>
      <p:grpSpPr>
        <a:xfrm>
          <a:off x="0" y="0"/>
          <a:ext cx="0" cy="0"/>
          <a:chOff x="0" y="0"/>
          <a:chExt cx="0" cy="0"/>
        </a:xfrm>
      </p:grpSpPr>
      <p:sp>
        <p:nvSpPr>
          <p:cNvPr name="TextBox 2" id="2"/>
          <p:cNvSpPr txBox="true"/>
          <p:nvPr/>
        </p:nvSpPr>
        <p:spPr>
          <a:xfrm rot="0">
            <a:off x="1763851" y="857565"/>
            <a:ext cx="14760298" cy="723900"/>
          </a:xfrm>
          <a:prstGeom prst="rect">
            <a:avLst/>
          </a:prstGeom>
        </p:spPr>
        <p:txBody>
          <a:bodyPr anchor="t" rtlCol="false" tIns="0" lIns="0" bIns="0" rIns="0">
            <a:spAutoFit/>
          </a:bodyPr>
          <a:lstStyle/>
          <a:p>
            <a:pPr algn="ctr">
              <a:lnSpc>
                <a:spcPts val="5759"/>
              </a:lnSpc>
            </a:pPr>
            <a:r>
              <a:rPr lang="en-US" sz="4800">
                <a:solidFill>
                  <a:srgbClr val="05345B"/>
                </a:solidFill>
                <a:latin typeface="Montserrat Classic Bold"/>
              </a:rPr>
              <a:t>PROTOCOLOSDE COMUNICAÇÃO DE API </a:t>
            </a:r>
          </a:p>
        </p:txBody>
      </p:sp>
      <p:sp>
        <p:nvSpPr>
          <p:cNvPr name="TextBox 3" id="3"/>
          <p:cNvSpPr txBox="true"/>
          <p:nvPr/>
        </p:nvSpPr>
        <p:spPr>
          <a:xfrm rot="0">
            <a:off x="1763851" y="2331689"/>
            <a:ext cx="15734260" cy="5834899"/>
          </a:xfrm>
          <a:prstGeom prst="rect">
            <a:avLst/>
          </a:prstGeom>
        </p:spPr>
        <p:txBody>
          <a:bodyPr anchor="t" rtlCol="false" tIns="0" lIns="0" bIns="0" rIns="0">
            <a:spAutoFit/>
          </a:bodyPr>
          <a:lstStyle/>
          <a:p>
            <a:pPr algn="just">
              <a:lnSpc>
                <a:spcPts val="5779"/>
              </a:lnSpc>
            </a:pPr>
            <a:r>
              <a:rPr lang="en-US" spc="12" sz="3853">
                <a:solidFill>
                  <a:srgbClr val="05345B"/>
                </a:solidFill>
                <a:latin typeface="Arimo Bold"/>
              </a:rPr>
              <a:t>SOAP:  </a:t>
            </a:r>
            <a:r>
              <a:rPr lang="en-US" spc="12" sz="3853">
                <a:solidFill>
                  <a:srgbClr val="05345B"/>
                </a:solidFill>
                <a:latin typeface="Arimo"/>
              </a:rPr>
              <a:t>s</a:t>
            </a:r>
            <a:r>
              <a:rPr lang="en-US" spc="12" sz="3853">
                <a:solidFill>
                  <a:srgbClr val="000000"/>
                </a:solidFill>
                <a:latin typeface="Arimo"/>
              </a:rPr>
              <a:t>ignifica Protocolo de Acesso a Objeto Simples</a:t>
            </a:r>
          </a:p>
          <a:p>
            <a:pPr algn="just">
              <a:lnSpc>
                <a:spcPts val="5779"/>
              </a:lnSpc>
            </a:pPr>
          </a:p>
          <a:p>
            <a:pPr algn="just">
              <a:lnSpc>
                <a:spcPts val="5779"/>
              </a:lnSpc>
            </a:pPr>
            <a:r>
              <a:rPr lang="en-US" spc="38" sz="3853">
                <a:solidFill>
                  <a:srgbClr val="05345B"/>
                </a:solidFill>
                <a:latin typeface="Montserrat Classic Bold"/>
              </a:rPr>
              <a:t>Caracteristicas:</a:t>
            </a:r>
          </a:p>
          <a:p>
            <a:pPr algn="just" marL="831872" indent="-415936" lvl="1">
              <a:lnSpc>
                <a:spcPts val="5779"/>
              </a:lnSpc>
              <a:buFont typeface="Arial"/>
              <a:buChar char="•"/>
            </a:pPr>
            <a:r>
              <a:rPr lang="en-US" spc="38" sz="3853">
                <a:solidFill>
                  <a:srgbClr val="000000"/>
                </a:solidFill>
                <a:latin typeface="Montserrat Classic"/>
              </a:rPr>
              <a:t>Surgiu nos anos 1990;</a:t>
            </a:r>
          </a:p>
          <a:p>
            <a:pPr algn="just" marL="831872" indent="-415936" lvl="1">
              <a:lnSpc>
                <a:spcPts val="5779"/>
              </a:lnSpc>
              <a:buFont typeface="Arial"/>
              <a:buChar char="•"/>
            </a:pPr>
            <a:r>
              <a:rPr lang="en-US" spc="38" sz="3853">
                <a:solidFill>
                  <a:srgbClr val="000000"/>
                </a:solidFill>
                <a:latin typeface="Montserrat Classic"/>
              </a:rPr>
              <a:t>Possui regras rígidas;</a:t>
            </a:r>
          </a:p>
          <a:p>
            <a:pPr algn="just" marL="831872" indent="-415936" lvl="1">
              <a:lnSpc>
                <a:spcPts val="5779"/>
              </a:lnSpc>
              <a:buFont typeface="Arial"/>
              <a:buChar char="•"/>
            </a:pPr>
            <a:r>
              <a:rPr lang="en-US" spc="38" sz="3853">
                <a:solidFill>
                  <a:srgbClr val="000000"/>
                </a:solidFill>
                <a:latin typeface="Montserrat Classic"/>
              </a:rPr>
              <a:t>padrões rígidos eram muito pesados;</a:t>
            </a:r>
          </a:p>
          <a:p>
            <a:pPr algn="just" marL="831872" indent="-415936" lvl="1">
              <a:lnSpc>
                <a:spcPts val="5779"/>
              </a:lnSpc>
              <a:buFont typeface="Arial"/>
              <a:buChar char="•"/>
            </a:pPr>
            <a:r>
              <a:rPr lang="en-US" spc="38" sz="3853">
                <a:solidFill>
                  <a:srgbClr val="000000"/>
                </a:solidFill>
                <a:latin typeface="Montserrat Classic"/>
              </a:rPr>
              <a:t>Em algumas situações, consumiam muitos recursos.</a:t>
            </a:r>
          </a:p>
          <a:p>
            <a:pPr algn="just">
              <a:lnSpc>
                <a:spcPts val="5779"/>
              </a:lnSpc>
            </a:pPr>
          </a:p>
        </p:txBody>
      </p:sp>
      <p:sp>
        <p:nvSpPr>
          <p:cNvPr name="AutoShape 4" id="4"/>
          <p:cNvSpPr/>
          <p:nvPr/>
        </p:nvSpPr>
        <p:spPr>
          <a:xfrm rot="0">
            <a:off x="-187267" y="-226292"/>
            <a:ext cx="1398878" cy="10701554"/>
          </a:xfrm>
          <a:prstGeom prst="rect">
            <a:avLst/>
          </a:prstGeom>
          <a:solidFill>
            <a:srgbClr val="05345B"/>
          </a:solidFill>
        </p:spPr>
      </p:sp>
      <p:sp>
        <p:nvSpPr>
          <p:cNvPr name="AutoShape 5" id="5"/>
          <p:cNvSpPr/>
          <p:nvPr/>
        </p:nvSpPr>
        <p:spPr>
          <a:xfrm rot="0">
            <a:off x="2359752" y="9205162"/>
            <a:ext cx="14899548" cy="34123"/>
          </a:xfrm>
          <a:prstGeom prst="rect">
            <a:avLst/>
          </a:prstGeom>
          <a:solidFill>
            <a:srgbClr val="05345B"/>
          </a:solidFill>
        </p:spPr>
      </p:sp>
    </p:spTree>
  </p:cSld>
  <p:clrMapOvr>
    <a:masterClrMapping/>
  </p:clrMapOvr>
</p:sld>
</file>

<file path=ppt/slides/slide26.xml><?xml version="1.0" encoding="utf-8"?>
<p:sld xmlns:p="http://schemas.openxmlformats.org/presentationml/2006/main" xmlns:a="http://schemas.openxmlformats.org/drawingml/2006/main">
  <p:cSld>
    <p:bg>
      <p:bgPr>
        <a:solidFill>
          <a:srgbClr val="E2EDF1"/>
        </a:solidFill>
      </p:bgPr>
    </p:bg>
    <p:spTree>
      <p:nvGrpSpPr>
        <p:cNvPr id="1" name=""/>
        <p:cNvGrpSpPr/>
        <p:nvPr/>
      </p:nvGrpSpPr>
      <p:grpSpPr>
        <a:xfrm>
          <a:off x="0" y="0"/>
          <a:ext cx="0" cy="0"/>
          <a:chOff x="0" y="0"/>
          <a:chExt cx="0" cy="0"/>
        </a:xfrm>
      </p:grpSpPr>
      <p:sp>
        <p:nvSpPr>
          <p:cNvPr name="TextBox 2" id="2"/>
          <p:cNvSpPr txBox="true"/>
          <p:nvPr/>
        </p:nvSpPr>
        <p:spPr>
          <a:xfrm rot="0">
            <a:off x="1763851" y="857565"/>
            <a:ext cx="14760298" cy="723900"/>
          </a:xfrm>
          <a:prstGeom prst="rect">
            <a:avLst/>
          </a:prstGeom>
        </p:spPr>
        <p:txBody>
          <a:bodyPr anchor="t" rtlCol="false" tIns="0" lIns="0" bIns="0" rIns="0">
            <a:spAutoFit/>
          </a:bodyPr>
          <a:lstStyle/>
          <a:p>
            <a:pPr algn="ctr">
              <a:lnSpc>
                <a:spcPts val="5759"/>
              </a:lnSpc>
            </a:pPr>
            <a:r>
              <a:rPr lang="en-US" sz="4800">
                <a:solidFill>
                  <a:srgbClr val="05345B"/>
                </a:solidFill>
                <a:latin typeface="Montserrat Classic Bold"/>
              </a:rPr>
              <a:t>PROTOCOLOS DE COMUNICAÇÃO DE API </a:t>
            </a:r>
          </a:p>
        </p:txBody>
      </p:sp>
      <p:sp>
        <p:nvSpPr>
          <p:cNvPr name="TextBox 3" id="3"/>
          <p:cNvSpPr txBox="true"/>
          <p:nvPr/>
        </p:nvSpPr>
        <p:spPr>
          <a:xfrm rot="0">
            <a:off x="3294050" y="3367422"/>
            <a:ext cx="13030952" cy="4586811"/>
          </a:xfrm>
          <a:prstGeom prst="rect">
            <a:avLst/>
          </a:prstGeom>
        </p:spPr>
        <p:txBody>
          <a:bodyPr anchor="t" rtlCol="false" tIns="0" lIns="0" bIns="0" rIns="0">
            <a:spAutoFit/>
          </a:bodyPr>
          <a:lstStyle/>
          <a:p>
            <a:pPr algn="just">
              <a:lnSpc>
                <a:spcPts val="4786"/>
              </a:lnSpc>
            </a:pPr>
            <a:r>
              <a:rPr lang="en-US" spc="9" sz="3191">
                <a:solidFill>
                  <a:srgbClr val="05345B"/>
                </a:solidFill>
                <a:latin typeface="Arimo Bold"/>
              </a:rPr>
              <a:t>RPC:  </a:t>
            </a:r>
            <a:r>
              <a:rPr lang="en-US" spc="9" sz="3191">
                <a:solidFill>
                  <a:srgbClr val="000000"/>
                </a:solidFill>
                <a:latin typeface="Arimo"/>
              </a:rPr>
              <a:t>protocolo de Chamada Procedural Remota</a:t>
            </a:r>
          </a:p>
          <a:p>
            <a:pPr algn="just">
              <a:lnSpc>
                <a:spcPts val="4786"/>
              </a:lnSpc>
            </a:pPr>
          </a:p>
          <a:p>
            <a:pPr algn="just">
              <a:lnSpc>
                <a:spcPts val="4786"/>
              </a:lnSpc>
            </a:pPr>
            <a:r>
              <a:rPr lang="en-US" spc="31" sz="3191">
                <a:solidFill>
                  <a:srgbClr val="05345B"/>
                </a:solidFill>
                <a:latin typeface="Montserrat Classic Bold"/>
              </a:rPr>
              <a:t>Objectivos:</a:t>
            </a:r>
          </a:p>
          <a:p>
            <a:pPr algn="just" marL="607940" indent="-303970" lvl="1">
              <a:lnSpc>
                <a:spcPts val="4223"/>
              </a:lnSpc>
              <a:buFont typeface="Arial"/>
              <a:buChar char="•"/>
            </a:pPr>
            <a:r>
              <a:rPr lang="en-US" spc="28" sz="2815">
                <a:solidFill>
                  <a:srgbClr val="000000"/>
                </a:solidFill>
                <a:latin typeface="Montserrat Classic"/>
              </a:rPr>
              <a:t>o cliente executasse o código em um servidor. XML-RPC usava XML para codificar suas chamadas, enquanto JSON-RPC usava JSON para a codificação.</a:t>
            </a:r>
          </a:p>
          <a:p>
            <a:pPr algn="just">
              <a:lnSpc>
                <a:spcPts val="4786"/>
              </a:lnSpc>
            </a:pPr>
          </a:p>
          <a:p>
            <a:pPr algn="just">
              <a:lnSpc>
                <a:spcPts val="4786"/>
              </a:lnSpc>
            </a:pPr>
          </a:p>
        </p:txBody>
      </p:sp>
      <p:sp>
        <p:nvSpPr>
          <p:cNvPr name="AutoShape 4" id="4"/>
          <p:cNvSpPr/>
          <p:nvPr/>
        </p:nvSpPr>
        <p:spPr>
          <a:xfrm rot="0">
            <a:off x="-187267" y="-226292"/>
            <a:ext cx="1398878" cy="10701554"/>
          </a:xfrm>
          <a:prstGeom prst="rect">
            <a:avLst/>
          </a:prstGeom>
          <a:solidFill>
            <a:srgbClr val="05345B"/>
          </a:solidFill>
        </p:spPr>
      </p:sp>
      <p:sp>
        <p:nvSpPr>
          <p:cNvPr name="AutoShape 5" id="5"/>
          <p:cNvSpPr/>
          <p:nvPr/>
        </p:nvSpPr>
        <p:spPr>
          <a:xfrm rot="0">
            <a:off x="2359752" y="9205162"/>
            <a:ext cx="14899548" cy="34123"/>
          </a:xfrm>
          <a:prstGeom prst="rect">
            <a:avLst/>
          </a:prstGeom>
          <a:solidFill>
            <a:srgbClr val="05345B"/>
          </a:solidFill>
        </p:spPr>
      </p:sp>
    </p:spTree>
  </p:cSld>
  <p:clrMapOvr>
    <a:masterClrMapping/>
  </p:clrMapOvr>
</p:sld>
</file>

<file path=ppt/slides/slide27.xml><?xml version="1.0" encoding="utf-8"?>
<p:sld xmlns:p="http://schemas.openxmlformats.org/presentationml/2006/main" xmlns:a="http://schemas.openxmlformats.org/drawingml/2006/main">
  <p:cSld>
    <p:bg>
      <p:bgPr>
        <a:solidFill>
          <a:srgbClr val="E2EDF1"/>
        </a:solidFill>
      </p:bgPr>
    </p:bg>
    <p:spTree>
      <p:nvGrpSpPr>
        <p:cNvPr id="1" name=""/>
        <p:cNvGrpSpPr/>
        <p:nvPr/>
      </p:nvGrpSpPr>
      <p:grpSpPr>
        <a:xfrm>
          <a:off x="0" y="0"/>
          <a:ext cx="0" cy="0"/>
          <a:chOff x="0" y="0"/>
          <a:chExt cx="0" cy="0"/>
        </a:xfrm>
      </p:grpSpPr>
      <p:sp>
        <p:nvSpPr>
          <p:cNvPr name="TextBox 2" id="2"/>
          <p:cNvSpPr txBox="true"/>
          <p:nvPr/>
        </p:nvSpPr>
        <p:spPr>
          <a:xfrm rot="0">
            <a:off x="1763851" y="857565"/>
            <a:ext cx="14760298" cy="723900"/>
          </a:xfrm>
          <a:prstGeom prst="rect">
            <a:avLst/>
          </a:prstGeom>
        </p:spPr>
        <p:txBody>
          <a:bodyPr anchor="t" rtlCol="false" tIns="0" lIns="0" bIns="0" rIns="0">
            <a:spAutoFit/>
          </a:bodyPr>
          <a:lstStyle/>
          <a:p>
            <a:pPr algn="ctr">
              <a:lnSpc>
                <a:spcPts val="5759"/>
              </a:lnSpc>
            </a:pPr>
            <a:r>
              <a:rPr lang="en-US" sz="4800">
                <a:solidFill>
                  <a:srgbClr val="05345B"/>
                </a:solidFill>
                <a:latin typeface="Montserrat Classic Bold"/>
              </a:rPr>
              <a:t>PROTOCOLOSDE COMUNICAÇÃO DE API </a:t>
            </a:r>
          </a:p>
        </p:txBody>
      </p:sp>
      <p:sp>
        <p:nvSpPr>
          <p:cNvPr name="TextBox 3" id="3"/>
          <p:cNvSpPr txBox="true"/>
          <p:nvPr/>
        </p:nvSpPr>
        <p:spPr>
          <a:xfrm rot="0">
            <a:off x="2769053" y="2702185"/>
            <a:ext cx="11746382" cy="6502977"/>
          </a:xfrm>
          <a:prstGeom prst="rect">
            <a:avLst/>
          </a:prstGeom>
        </p:spPr>
        <p:txBody>
          <a:bodyPr anchor="t" rtlCol="false" tIns="0" lIns="0" bIns="0" rIns="0">
            <a:spAutoFit/>
          </a:bodyPr>
          <a:lstStyle/>
          <a:p>
            <a:pPr algn="just">
              <a:lnSpc>
                <a:spcPts val="4219"/>
              </a:lnSpc>
            </a:pPr>
            <a:r>
              <a:rPr lang="en-US" spc="28" sz="2813">
                <a:solidFill>
                  <a:srgbClr val="05345B"/>
                </a:solidFill>
                <a:latin typeface="Montserrat Classic Bold"/>
              </a:rPr>
              <a:t>RPC</a:t>
            </a:r>
          </a:p>
          <a:p>
            <a:pPr algn="just">
              <a:lnSpc>
                <a:spcPts val="4219"/>
              </a:lnSpc>
            </a:pPr>
          </a:p>
          <a:p>
            <a:pPr algn="just">
              <a:lnSpc>
                <a:spcPts val="4219"/>
              </a:lnSpc>
            </a:pPr>
            <a:r>
              <a:rPr lang="en-US" spc="8" sz="2813">
                <a:solidFill>
                  <a:srgbClr val="05345B"/>
                </a:solidFill>
                <a:latin typeface="Arimo Bold"/>
              </a:rPr>
              <a:t>Vantagens:  </a:t>
            </a:r>
            <a:r>
              <a:rPr lang="en-US" spc="8" sz="2813">
                <a:solidFill>
                  <a:srgbClr val="05345B"/>
                </a:solidFill>
                <a:latin typeface="Arimo"/>
              </a:rPr>
              <a:t>Simples;</a:t>
            </a:r>
          </a:p>
          <a:p>
            <a:pPr algn="just">
              <a:lnSpc>
                <a:spcPts val="4219"/>
              </a:lnSpc>
            </a:pPr>
          </a:p>
          <a:p>
            <a:pPr algn="just">
              <a:lnSpc>
                <a:spcPts val="4219"/>
              </a:lnSpc>
            </a:pPr>
            <a:r>
              <a:rPr lang="en-US" spc="28" sz="2813">
                <a:solidFill>
                  <a:srgbClr val="05345B"/>
                </a:solidFill>
                <a:latin typeface="Montserrat Classic Bold"/>
              </a:rPr>
              <a:t>Desvantagens:</a:t>
            </a:r>
          </a:p>
          <a:p>
            <a:pPr algn="just" marL="535956" indent="-267978" lvl="1">
              <a:lnSpc>
                <a:spcPts val="3723"/>
              </a:lnSpc>
              <a:buFont typeface="Arial"/>
              <a:buChar char="•"/>
            </a:pPr>
            <a:r>
              <a:rPr lang="en-US" spc="28" sz="2482">
                <a:solidFill>
                  <a:srgbClr val="000000"/>
                </a:solidFill>
                <a:latin typeface="Montserrat Classic"/>
              </a:rPr>
              <a:t>APIs RPC são fortemente acopladas, então isso torna difícil mantê-las ou atualizá-las;</a:t>
            </a:r>
          </a:p>
          <a:p>
            <a:pPr algn="just" marL="535956" indent="-267978" lvl="1">
              <a:lnSpc>
                <a:spcPts val="3723"/>
              </a:lnSpc>
              <a:buFont typeface="Arial"/>
              <a:buChar char="•"/>
            </a:pPr>
            <a:r>
              <a:rPr lang="en-US" spc="28" sz="2482">
                <a:solidFill>
                  <a:srgbClr val="000000"/>
                </a:solidFill>
                <a:latin typeface="Montserrat Classic"/>
              </a:rPr>
              <a:t>Para fazer qualquer mudança, um novo desenvolvedor teria que passar por várias documentações de RPCs para entender como uma mudança afeta a outra.</a:t>
            </a:r>
          </a:p>
          <a:p>
            <a:pPr algn="just">
              <a:lnSpc>
                <a:spcPts val="3723"/>
              </a:lnSpc>
            </a:pPr>
          </a:p>
          <a:p>
            <a:pPr algn="just">
              <a:lnSpc>
                <a:spcPts val="4219"/>
              </a:lnSpc>
            </a:pPr>
          </a:p>
          <a:p>
            <a:pPr algn="just">
              <a:lnSpc>
                <a:spcPts val="4219"/>
              </a:lnSpc>
            </a:pPr>
          </a:p>
        </p:txBody>
      </p:sp>
      <p:sp>
        <p:nvSpPr>
          <p:cNvPr name="AutoShape 4" id="4"/>
          <p:cNvSpPr/>
          <p:nvPr/>
        </p:nvSpPr>
        <p:spPr>
          <a:xfrm rot="0">
            <a:off x="-187267" y="-226292"/>
            <a:ext cx="1398878" cy="10701554"/>
          </a:xfrm>
          <a:prstGeom prst="rect">
            <a:avLst/>
          </a:prstGeom>
          <a:solidFill>
            <a:srgbClr val="05345B"/>
          </a:solidFill>
        </p:spPr>
      </p:sp>
      <p:sp>
        <p:nvSpPr>
          <p:cNvPr name="AutoShape 5" id="5"/>
          <p:cNvSpPr/>
          <p:nvPr/>
        </p:nvSpPr>
        <p:spPr>
          <a:xfrm rot="0">
            <a:off x="2359752" y="9205162"/>
            <a:ext cx="14899548" cy="34123"/>
          </a:xfrm>
          <a:prstGeom prst="rect">
            <a:avLst/>
          </a:prstGeom>
          <a:solidFill>
            <a:srgbClr val="05345B"/>
          </a:solidFill>
        </p:spPr>
      </p:sp>
    </p:spTree>
  </p:cSld>
  <p:clrMapOvr>
    <a:masterClrMapping/>
  </p:clrMapOvr>
</p:sld>
</file>

<file path=ppt/slides/slide28.xml><?xml version="1.0" encoding="utf-8"?>
<p:sld xmlns:p="http://schemas.openxmlformats.org/presentationml/2006/main" xmlns:a="http://schemas.openxmlformats.org/drawingml/2006/main">
  <p:cSld>
    <p:bg>
      <p:bgPr>
        <a:solidFill>
          <a:srgbClr val="E2EDF1"/>
        </a:solidFill>
      </p:bgPr>
    </p:bg>
    <p:spTree>
      <p:nvGrpSpPr>
        <p:cNvPr id="1" name=""/>
        <p:cNvGrpSpPr/>
        <p:nvPr/>
      </p:nvGrpSpPr>
      <p:grpSpPr>
        <a:xfrm>
          <a:off x="0" y="0"/>
          <a:ext cx="0" cy="0"/>
          <a:chOff x="0" y="0"/>
          <a:chExt cx="0" cy="0"/>
        </a:xfrm>
      </p:grpSpPr>
      <p:grpSp>
        <p:nvGrpSpPr>
          <p:cNvPr name="Group 2" id="2"/>
          <p:cNvGrpSpPr/>
          <p:nvPr/>
        </p:nvGrpSpPr>
        <p:grpSpPr>
          <a:xfrm rot="0">
            <a:off x="1028700" y="3052726"/>
            <a:ext cx="17065519" cy="7036458"/>
            <a:chOff x="0" y="0"/>
            <a:chExt cx="22754025" cy="9381944"/>
          </a:xfrm>
        </p:grpSpPr>
        <p:grpSp>
          <p:nvGrpSpPr>
            <p:cNvPr name="Group 3" id="3"/>
            <p:cNvGrpSpPr/>
            <p:nvPr/>
          </p:nvGrpSpPr>
          <p:grpSpPr>
            <a:xfrm rot="0">
              <a:off x="0" y="0"/>
              <a:ext cx="7200051" cy="9381944"/>
              <a:chOff x="0" y="0"/>
              <a:chExt cx="3841242" cy="5005287"/>
            </a:xfrm>
          </p:grpSpPr>
          <p:sp>
            <p:nvSpPr>
              <p:cNvPr name="Freeform 4" id="4"/>
              <p:cNvSpPr/>
              <p:nvPr/>
            </p:nvSpPr>
            <p:spPr>
              <a:xfrm>
                <a:off x="0" y="0"/>
                <a:ext cx="3841242" cy="5005287"/>
              </a:xfrm>
              <a:custGeom>
                <a:avLst/>
                <a:gdLst/>
                <a:ahLst/>
                <a:cxnLst/>
                <a:rect r="r" b="b" t="t" l="l"/>
                <a:pathLst>
                  <a:path h="5005287" w="3841242">
                    <a:moveTo>
                      <a:pt x="0" y="0"/>
                    </a:moveTo>
                    <a:lnTo>
                      <a:pt x="0" y="5005287"/>
                    </a:lnTo>
                    <a:lnTo>
                      <a:pt x="3841242" y="5005287"/>
                    </a:lnTo>
                    <a:lnTo>
                      <a:pt x="3841242" y="0"/>
                    </a:lnTo>
                    <a:lnTo>
                      <a:pt x="0" y="0"/>
                    </a:lnTo>
                    <a:close/>
                    <a:moveTo>
                      <a:pt x="3780282" y="4944326"/>
                    </a:moveTo>
                    <a:lnTo>
                      <a:pt x="59690" y="4944326"/>
                    </a:lnTo>
                    <a:lnTo>
                      <a:pt x="59690" y="59690"/>
                    </a:lnTo>
                    <a:lnTo>
                      <a:pt x="3780282" y="59690"/>
                    </a:lnTo>
                    <a:lnTo>
                      <a:pt x="3780282" y="4944326"/>
                    </a:lnTo>
                    <a:close/>
                  </a:path>
                </a:pathLst>
              </a:custGeom>
              <a:solidFill>
                <a:srgbClr val="61BFBF">
                  <a:alpha val="29804"/>
                </a:srgbClr>
              </a:solidFill>
            </p:spPr>
          </p:sp>
        </p:grpSp>
        <p:grpSp>
          <p:nvGrpSpPr>
            <p:cNvPr name="Group 5" id="5"/>
            <p:cNvGrpSpPr/>
            <p:nvPr/>
          </p:nvGrpSpPr>
          <p:grpSpPr>
            <a:xfrm rot="0">
              <a:off x="7776987" y="0"/>
              <a:ext cx="7200051" cy="9381944"/>
              <a:chOff x="0" y="0"/>
              <a:chExt cx="3841242" cy="5005287"/>
            </a:xfrm>
          </p:grpSpPr>
          <p:sp>
            <p:nvSpPr>
              <p:cNvPr name="Freeform 6" id="6"/>
              <p:cNvSpPr/>
              <p:nvPr/>
            </p:nvSpPr>
            <p:spPr>
              <a:xfrm>
                <a:off x="0" y="0"/>
                <a:ext cx="3841242" cy="5005287"/>
              </a:xfrm>
              <a:custGeom>
                <a:avLst/>
                <a:gdLst/>
                <a:ahLst/>
                <a:cxnLst/>
                <a:rect r="r" b="b" t="t" l="l"/>
                <a:pathLst>
                  <a:path h="5005287" w="3841242">
                    <a:moveTo>
                      <a:pt x="0" y="0"/>
                    </a:moveTo>
                    <a:lnTo>
                      <a:pt x="0" y="5005287"/>
                    </a:lnTo>
                    <a:lnTo>
                      <a:pt x="3841242" y="5005287"/>
                    </a:lnTo>
                    <a:lnTo>
                      <a:pt x="3841242" y="0"/>
                    </a:lnTo>
                    <a:lnTo>
                      <a:pt x="0" y="0"/>
                    </a:lnTo>
                    <a:close/>
                    <a:moveTo>
                      <a:pt x="3780282" y="4944326"/>
                    </a:moveTo>
                    <a:lnTo>
                      <a:pt x="59690" y="4944326"/>
                    </a:lnTo>
                    <a:lnTo>
                      <a:pt x="59690" y="59690"/>
                    </a:lnTo>
                    <a:lnTo>
                      <a:pt x="3780282" y="59690"/>
                    </a:lnTo>
                    <a:lnTo>
                      <a:pt x="3780282" y="4944326"/>
                    </a:lnTo>
                    <a:close/>
                  </a:path>
                </a:pathLst>
              </a:custGeom>
              <a:solidFill>
                <a:srgbClr val="61BFBF">
                  <a:alpha val="29804"/>
                </a:srgbClr>
              </a:solidFill>
            </p:spPr>
          </p:sp>
        </p:grpSp>
        <p:grpSp>
          <p:nvGrpSpPr>
            <p:cNvPr name="Group 7" id="7"/>
            <p:cNvGrpSpPr/>
            <p:nvPr/>
          </p:nvGrpSpPr>
          <p:grpSpPr>
            <a:xfrm rot="0">
              <a:off x="15553974" y="0"/>
              <a:ext cx="7200051" cy="9381944"/>
              <a:chOff x="0" y="0"/>
              <a:chExt cx="3841242" cy="5005287"/>
            </a:xfrm>
          </p:grpSpPr>
          <p:sp>
            <p:nvSpPr>
              <p:cNvPr name="Freeform 8" id="8"/>
              <p:cNvSpPr/>
              <p:nvPr/>
            </p:nvSpPr>
            <p:spPr>
              <a:xfrm>
                <a:off x="0" y="0"/>
                <a:ext cx="3841242" cy="5005287"/>
              </a:xfrm>
              <a:custGeom>
                <a:avLst/>
                <a:gdLst/>
                <a:ahLst/>
                <a:cxnLst/>
                <a:rect r="r" b="b" t="t" l="l"/>
                <a:pathLst>
                  <a:path h="5005287" w="3841242">
                    <a:moveTo>
                      <a:pt x="0" y="0"/>
                    </a:moveTo>
                    <a:lnTo>
                      <a:pt x="0" y="5005287"/>
                    </a:lnTo>
                    <a:lnTo>
                      <a:pt x="3841242" y="5005287"/>
                    </a:lnTo>
                    <a:lnTo>
                      <a:pt x="3841242" y="0"/>
                    </a:lnTo>
                    <a:lnTo>
                      <a:pt x="0" y="0"/>
                    </a:lnTo>
                    <a:close/>
                    <a:moveTo>
                      <a:pt x="3780282" y="4944326"/>
                    </a:moveTo>
                    <a:lnTo>
                      <a:pt x="59690" y="4944326"/>
                    </a:lnTo>
                    <a:lnTo>
                      <a:pt x="59690" y="59690"/>
                    </a:lnTo>
                    <a:lnTo>
                      <a:pt x="3780282" y="59690"/>
                    </a:lnTo>
                    <a:lnTo>
                      <a:pt x="3780282" y="4944326"/>
                    </a:lnTo>
                    <a:close/>
                  </a:path>
                </a:pathLst>
              </a:custGeom>
              <a:solidFill>
                <a:srgbClr val="61BFBF">
                  <a:alpha val="29804"/>
                </a:srgbClr>
              </a:solidFill>
            </p:spPr>
          </p:sp>
        </p:grpSp>
      </p:grpSp>
      <p:grpSp>
        <p:nvGrpSpPr>
          <p:cNvPr name="Group 9" id="9"/>
          <p:cNvGrpSpPr/>
          <p:nvPr/>
        </p:nvGrpSpPr>
        <p:grpSpPr>
          <a:xfrm rot="0">
            <a:off x="1371272" y="4405776"/>
            <a:ext cx="4859413" cy="5500587"/>
            <a:chOff x="0" y="0"/>
            <a:chExt cx="6479218" cy="7334116"/>
          </a:xfrm>
        </p:grpSpPr>
        <p:sp>
          <p:nvSpPr>
            <p:cNvPr name="TextBox 10" id="10"/>
            <p:cNvSpPr txBox="true"/>
            <p:nvPr/>
          </p:nvSpPr>
          <p:spPr>
            <a:xfrm rot="0">
              <a:off x="0" y="-47625"/>
              <a:ext cx="6479218" cy="976280"/>
            </a:xfrm>
            <a:prstGeom prst="rect">
              <a:avLst/>
            </a:prstGeom>
          </p:spPr>
          <p:txBody>
            <a:bodyPr anchor="t" rtlCol="false" tIns="0" lIns="0" bIns="0" rIns="0">
              <a:spAutoFit/>
            </a:bodyPr>
            <a:lstStyle/>
            <a:p>
              <a:pPr>
                <a:lnSpc>
                  <a:spcPts val="5991"/>
                </a:lnSpc>
              </a:pPr>
              <a:r>
                <a:rPr lang="en-US" spc="350" sz="4608">
                  <a:solidFill>
                    <a:srgbClr val="05345B"/>
                  </a:solidFill>
                  <a:latin typeface="Montserrat Classic Bold"/>
                </a:rPr>
                <a:t>Segurança</a:t>
              </a:r>
            </a:p>
          </p:txBody>
        </p:sp>
        <p:sp>
          <p:nvSpPr>
            <p:cNvPr name="TextBox 11" id="11"/>
            <p:cNvSpPr txBox="true"/>
            <p:nvPr/>
          </p:nvSpPr>
          <p:spPr>
            <a:xfrm rot="0">
              <a:off x="0" y="1659387"/>
              <a:ext cx="6479218" cy="5729712"/>
            </a:xfrm>
            <a:prstGeom prst="rect">
              <a:avLst/>
            </a:prstGeom>
          </p:spPr>
          <p:txBody>
            <a:bodyPr anchor="t" rtlCol="false" tIns="0" lIns="0" bIns="0" rIns="0">
              <a:spAutoFit/>
            </a:bodyPr>
            <a:lstStyle/>
            <a:p>
              <a:pPr algn="ctr">
                <a:lnSpc>
                  <a:spcPts val="4346"/>
                </a:lnSpc>
              </a:pPr>
              <a:r>
                <a:rPr lang="en-US" spc="28" sz="2897">
                  <a:solidFill>
                    <a:srgbClr val="05345B"/>
                  </a:solidFill>
                  <a:latin typeface="Montserrat Classic"/>
                </a:rPr>
                <a:t>As APIs são seguras, pois criam uma espécie de barreira que permite acesso apenas às informações que fazem parte daquela aplicação, e não ao sistema por inteiro.</a:t>
              </a:r>
            </a:p>
          </p:txBody>
        </p:sp>
      </p:grpSp>
      <p:grpSp>
        <p:nvGrpSpPr>
          <p:cNvPr name="Group 12" id="12"/>
          <p:cNvGrpSpPr/>
          <p:nvPr/>
        </p:nvGrpSpPr>
        <p:grpSpPr>
          <a:xfrm rot="0">
            <a:off x="18288000" y="3751742"/>
            <a:ext cx="3009014" cy="2783516"/>
            <a:chOff x="0" y="0"/>
            <a:chExt cx="4012019" cy="3711355"/>
          </a:xfrm>
        </p:grpSpPr>
        <p:sp>
          <p:nvSpPr>
            <p:cNvPr name="TextBox 13" id="13"/>
            <p:cNvSpPr txBox="true"/>
            <p:nvPr/>
          </p:nvSpPr>
          <p:spPr>
            <a:xfrm rot="0">
              <a:off x="0" y="-28575"/>
              <a:ext cx="4012019" cy="696595"/>
            </a:xfrm>
            <a:prstGeom prst="rect">
              <a:avLst/>
            </a:prstGeom>
          </p:spPr>
          <p:txBody>
            <a:bodyPr anchor="t" rtlCol="false" tIns="0" lIns="0" bIns="0" rIns="0">
              <a:spAutoFit/>
            </a:bodyPr>
            <a:lstStyle/>
            <a:p>
              <a:pPr>
                <a:lnSpc>
                  <a:spcPts val="4290"/>
                </a:lnSpc>
              </a:pPr>
              <a:r>
                <a:rPr lang="en-US" spc="250" sz="3300">
                  <a:solidFill>
                    <a:srgbClr val="05345B"/>
                  </a:solidFill>
                  <a:latin typeface="Montserrat Classic"/>
                </a:rPr>
                <a:t>Discussões</a:t>
              </a:r>
            </a:p>
          </p:txBody>
        </p:sp>
        <p:sp>
          <p:nvSpPr>
            <p:cNvPr name="TextBox 14" id="14"/>
            <p:cNvSpPr txBox="true"/>
            <p:nvPr/>
          </p:nvSpPr>
          <p:spPr>
            <a:xfrm rot="0">
              <a:off x="0" y="1185960"/>
              <a:ext cx="4012019" cy="2564765"/>
            </a:xfrm>
            <a:prstGeom prst="rect">
              <a:avLst/>
            </a:prstGeom>
          </p:spPr>
          <p:txBody>
            <a:bodyPr anchor="t" rtlCol="false" tIns="0" lIns="0" bIns="0" rIns="0">
              <a:spAutoFit/>
            </a:bodyPr>
            <a:lstStyle/>
            <a:p>
              <a:pPr>
                <a:lnSpc>
                  <a:spcPts val="3112"/>
                </a:lnSpc>
              </a:pPr>
              <a:r>
                <a:rPr lang="en-US" spc="20" sz="2075">
                  <a:solidFill>
                    <a:srgbClr val="05345B"/>
                  </a:solidFill>
                  <a:latin typeface="Montserrat Classic"/>
                </a:rPr>
                <a:t>Apresentações são ferramentas de comunicação que podem ser utilizadas em palestras.</a:t>
              </a:r>
            </a:p>
          </p:txBody>
        </p:sp>
      </p:grpSp>
      <p:grpSp>
        <p:nvGrpSpPr>
          <p:cNvPr name="Group 15" id="15"/>
          <p:cNvGrpSpPr/>
          <p:nvPr/>
        </p:nvGrpSpPr>
        <p:grpSpPr>
          <a:xfrm rot="0">
            <a:off x="1028700" y="491874"/>
            <a:ext cx="17065519" cy="2197587"/>
            <a:chOff x="0" y="0"/>
            <a:chExt cx="22754025" cy="2930116"/>
          </a:xfrm>
        </p:grpSpPr>
        <p:sp>
          <p:nvSpPr>
            <p:cNvPr name="AutoShape 16" id="16"/>
            <p:cNvSpPr/>
            <p:nvPr/>
          </p:nvSpPr>
          <p:spPr>
            <a:xfrm rot="0">
              <a:off x="0" y="0"/>
              <a:ext cx="22754025" cy="2930116"/>
            </a:xfrm>
            <a:prstGeom prst="rect">
              <a:avLst/>
            </a:prstGeom>
            <a:solidFill>
              <a:srgbClr val="61BFBF"/>
            </a:solidFill>
          </p:spPr>
        </p:sp>
        <p:sp>
          <p:nvSpPr>
            <p:cNvPr name="TextBox 17" id="17"/>
            <p:cNvSpPr txBox="true"/>
            <p:nvPr/>
          </p:nvSpPr>
          <p:spPr>
            <a:xfrm rot="0">
              <a:off x="751544" y="317659"/>
              <a:ext cx="18939986" cy="2131151"/>
            </a:xfrm>
            <a:prstGeom prst="rect">
              <a:avLst/>
            </a:prstGeom>
          </p:spPr>
          <p:txBody>
            <a:bodyPr anchor="t" rtlCol="false" tIns="0" lIns="0" bIns="0" rIns="0">
              <a:spAutoFit/>
            </a:bodyPr>
            <a:lstStyle/>
            <a:p>
              <a:pPr>
                <a:lnSpc>
                  <a:spcPts val="6454"/>
                </a:lnSpc>
              </a:pPr>
              <a:r>
                <a:rPr lang="en-US" sz="4781">
                  <a:solidFill>
                    <a:srgbClr val="05345B"/>
                  </a:solidFill>
                  <a:latin typeface="Montserrat Classic Bold"/>
                </a:rPr>
                <a:t>QUAIS VANTAGENS DA UTILIZAÇÃO DE UMA API</a:t>
              </a:r>
            </a:p>
          </p:txBody>
        </p:sp>
      </p:grpSp>
      <p:grpSp>
        <p:nvGrpSpPr>
          <p:cNvPr name="Group 18" id="18"/>
          <p:cNvGrpSpPr/>
          <p:nvPr/>
        </p:nvGrpSpPr>
        <p:grpSpPr>
          <a:xfrm rot="0">
            <a:off x="7228643" y="4397114"/>
            <a:ext cx="4859413" cy="4626834"/>
            <a:chOff x="0" y="0"/>
            <a:chExt cx="6479218" cy="6169112"/>
          </a:xfrm>
        </p:grpSpPr>
        <p:sp>
          <p:nvSpPr>
            <p:cNvPr name="TextBox 19" id="19"/>
            <p:cNvSpPr txBox="true"/>
            <p:nvPr/>
          </p:nvSpPr>
          <p:spPr>
            <a:xfrm rot="0">
              <a:off x="0" y="-47625"/>
              <a:ext cx="6479218" cy="1982975"/>
            </a:xfrm>
            <a:prstGeom prst="rect">
              <a:avLst/>
            </a:prstGeom>
          </p:spPr>
          <p:txBody>
            <a:bodyPr anchor="t" rtlCol="false" tIns="0" lIns="0" bIns="0" rIns="0">
              <a:spAutoFit/>
            </a:bodyPr>
            <a:lstStyle/>
            <a:p>
              <a:pPr>
                <a:lnSpc>
                  <a:spcPts val="5991"/>
                </a:lnSpc>
              </a:pPr>
              <a:r>
                <a:rPr lang="en-US" spc="350" sz="4608">
                  <a:solidFill>
                    <a:srgbClr val="05345B"/>
                  </a:solidFill>
                  <a:latin typeface="Montserrat Classic Bold"/>
                </a:rPr>
                <a:t>Menor volume de dados:</a:t>
              </a:r>
              <a:r>
                <a:rPr lang="en-US" spc="120" sz="4608">
                  <a:solidFill>
                    <a:srgbClr val="05345B"/>
                  </a:solidFill>
                  <a:latin typeface="Arimo Bold"/>
                </a:rPr>
                <a:t> </a:t>
              </a:r>
            </a:p>
          </p:txBody>
        </p:sp>
        <p:sp>
          <p:nvSpPr>
            <p:cNvPr name="TextBox 20" id="20"/>
            <p:cNvSpPr txBox="true"/>
            <p:nvPr/>
          </p:nvSpPr>
          <p:spPr>
            <a:xfrm rot="0">
              <a:off x="0" y="2666082"/>
              <a:ext cx="6479218" cy="3558012"/>
            </a:xfrm>
            <a:prstGeom prst="rect">
              <a:avLst/>
            </a:prstGeom>
          </p:spPr>
          <p:txBody>
            <a:bodyPr anchor="t" rtlCol="false" tIns="0" lIns="0" bIns="0" rIns="0">
              <a:spAutoFit/>
            </a:bodyPr>
            <a:lstStyle/>
            <a:p>
              <a:pPr algn="ctr">
                <a:lnSpc>
                  <a:spcPts val="4346"/>
                </a:lnSpc>
              </a:pPr>
              <a:r>
                <a:rPr lang="en-US" spc="28" sz="2897">
                  <a:solidFill>
                    <a:srgbClr val="05345B"/>
                  </a:solidFill>
                  <a:latin typeface="Montserrat Classic"/>
                </a:rPr>
                <a:t> </a:t>
              </a:r>
              <a:r>
                <a:rPr lang="en-US" spc="15" sz="2897">
                  <a:solidFill>
                    <a:srgbClr val="05345B"/>
                  </a:solidFill>
                  <a:latin typeface="Arimo"/>
                </a:rPr>
                <a:t>São inseridos no sistema apenas os dados que realmente são necessários para a ação esperada.</a:t>
              </a:r>
            </a:p>
          </p:txBody>
        </p:sp>
      </p:grpSp>
      <p:sp>
        <p:nvSpPr>
          <p:cNvPr name="TextBox 21" id="21"/>
          <p:cNvSpPr txBox="true"/>
          <p:nvPr/>
        </p:nvSpPr>
        <p:spPr>
          <a:xfrm rot="0">
            <a:off x="13321918" y="4359014"/>
            <a:ext cx="4514995" cy="2803118"/>
          </a:xfrm>
          <a:prstGeom prst="rect">
            <a:avLst/>
          </a:prstGeom>
        </p:spPr>
        <p:txBody>
          <a:bodyPr anchor="t" rtlCol="false" tIns="0" lIns="0" bIns="0" rIns="0">
            <a:spAutoFit/>
          </a:bodyPr>
          <a:lstStyle/>
          <a:p>
            <a:pPr algn="ctr">
              <a:lnSpc>
                <a:spcPts val="5566"/>
              </a:lnSpc>
            </a:pPr>
            <a:r>
              <a:rPr lang="en-US" spc="325" sz="4282">
                <a:solidFill>
                  <a:srgbClr val="05345B"/>
                </a:solidFill>
                <a:latin typeface="Montserrat Classic Bold"/>
              </a:rPr>
              <a:t>Aumenta a eficiência de sistemas e aplicativos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2EDF1"/>
        </a:solidFill>
      </p:bgPr>
    </p:bg>
    <p:spTree>
      <p:nvGrpSpPr>
        <p:cNvPr id="1" name=""/>
        <p:cNvGrpSpPr/>
        <p:nvPr/>
      </p:nvGrpSpPr>
      <p:grpSpPr>
        <a:xfrm>
          <a:off x="0" y="0"/>
          <a:ext cx="0" cy="0"/>
          <a:chOff x="0" y="0"/>
          <a:chExt cx="0" cy="0"/>
        </a:xfrm>
      </p:grpSpPr>
      <p:grpSp>
        <p:nvGrpSpPr>
          <p:cNvPr name="Group 2" id="2"/>
          <p:cNvGrpSpPr/>
          <p:nvPr/>
        </p:nvGrpSpPr>
        <p:grpSpPr>
          <a:xfrm rot="0">
            <a:off x="3262417" y="660130"/>
            <a:ext cx="9442235" cy="1308130"/>
            <a:chOff x="0" y="0"/>
            <a:chExt cx="12589647" cy="1744173"/>
          </a:xfrm>
        </p:grpSpPr>
        <p:sp>
          <p:nvSpPr>
            <p:cNvPr name="AutoShape 3" id="3"/>
            <p:cNvSpPr/>
            <p:nvPr/>
          </p:nvSpPr>
          <p:spPr>
            <a:xfrm rot="0">
              <a:off x="0" y="0"/>
              <a:ext cx="12589647" cy="1744173"/>
            </a:xfrm>
            <a:prstGeom prst="rect">
              <a:avLst/>
            </a:prstGeom>
            <a:solidFill>
              <a:srgbClr val="61BFBF"/>
            </a:solidFill>
          </p:spPr>
        </p:sp>
        <p:sp>
          <p:nvSpPr>
            <p:cNvPr name="TextBox 4" id="4"/>
            <p:cNvSpPr txBox="true"/>
            <p:nvPr/>
          </p:nvSpPr>
          <p:spPr>
            <a:xfrm rot="0">
              <a:off x="1792082" y="449094"/>
              <a:ext cx="10120354" cy="764540"/>
            </a:xfrm>
            <a:prstGeom prst="rect">
              <a:avLst/>
            </a:prstGeom>
          </p:spPr>
          <p:txBody>
            <a:bodyPr anchor="t" rtlCol="false" tIns="0" lIns="0" bIns="0" rIns="0">
              <a:spAutoFit/>
            </a:bodyPr>
            <a:lstStyle/>
            <a:p>
              <a:pPr algn="ctr">
                <a:lnSpc>
                  <a:spcPts val="4680"/>
                </a:lnSpc>
              </a:pPr>
              <a:r>
                <a:rPr lang="en-US" spc="273" sz="3600">
                  <a:solidFill>
                    <a:srgbClr val="05345B"/>
                  </a:solidFill>
                  <a:latin typeface="Montserrat Classic"/>
                </a:rPr>
                <a:t>Banco de Dados</a:t>
              </a:r>
            </a:p>
          </p:txBody>
        </p:sp>
      </p:grpSp>
      <p:pic>
        <p:nvPicPr>
          <p:cNvPr name="Picture 5" id="5"/>
          <p:cNvPicPr>
            <a:picLocks noChangeAspect="true"/>
          </p:cNvPicPr>
          <p:nvPr/>
        </p:nvPicPr>
        <p:blipFill>
          <a:blip r:embed="rId2"/>
          <a:srcRect l="0" t="0" r="0" b="0"/>
          <a:stretch>
            <a:fillRect/>
          </a:stretch>
        </p:blipFill>
        <p:spPr>
          <a:xfrm flipH="false" flipV="false" rot="0">
            <a:off x="2163551" y="2857007"/>
            <a:ext cx="12530617" cy="7048472"/>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p:cSld>
    <p:bg>
      <p:bgPr>
        <a:solidFill>
          <a:srgbClr val="E2EDF1"/>
        </a:solidFill>
      </p:bgPr>
    </p:bg>
    <p:spTree>
      <p:nvGrpSpPr>
        <p:cNvPr id="1" name=""/>
        <p:cNvGrpSpPr/>
        <p:nvPr/>
      </p:nvGrpSpPr>
      <p:grpSpPr>
        <a:xfrm>
          <a:off x="0" y="0"/>
          <a:ext cx="0" cy="0"/>
          <a:chOff x="0" y="0"/>
          <a:chExt cx="0" cy="0"/>
        </a:xfrm>
      </p:grpSpPr>
      <p:sp>
        <p:nvSpPr>
          <p:cNvPr name="AutoShape 2" id="2"/>
          <p:cNvSpPr/>
          <p:nvPr/>
        </p:nvSpPr>
        <p:spPr>
          <a:xfrm rot="0">
            <a:off x="0" y="0"/>
            <a:ext cx="5258238" cy="10287000"/>
          </a:xfrm>
          <a:prstGeom prst="rect">
            <a:avLst/>
          </a:prstGeom>
          <a:solidFill>
            <a:srgbClr val="61BFBF"/>
          </a:solidFill>
        </p:spPr>
      </p:sp>
      <p:sp>
        <p:nvSpPr>
          <p:cNvPr name="TextBox 3" id="3"/>
          <p:cNvSpPr txBox="true"/>
          <p:nvPr/>
        </p:nvSpPr>
        <p:spPr>
          <a:xfrm rot="0">
            <a:off x="1205156" y="3454685"/>
            <a:ext cx="4053082" cy="752475"/>
          </a:xfrm>
          <a:prstGeom prst="rect">
            <a:avLst/>
          </a:prstGeom>
        </p:spPr>
        <p:txBody>
          <a:bodyPr anchor="t" rtlCol="false" tIns="0" lIns="0" bIns="0" rIns="0">
            <a:spAutoFit/>
          </a:bodyPr>
          <a:lstStyle/>
          <a:p>
            <a:pPr>
              <a:lnSpc>
                <a:spcPts val="5912"/>
              </a:lnSpc>
            </a:pPr>
            <a:r>
              <a:rPr lang="en-US" sz="4927">
                <a:solidFill>
                  <a:srgbClr val="05345B"/>
                </a:solidFill>
                <a:latin typeface="Montserrat Classic Bold"/>
              </a:rPr>
              <a:t>AGENDA</a:t>
            </a:r>
          </a:p>
        </p:txBody>
      </p:sp>
      <p:sp>
        <p:nvSpPr>
          <p:cNvPr name="TextBox 4" id="4"/>
          <p:cNvSpPr txBox="true"/>
          <p:nvPr/>
        </p:nvSpPr>
        <p:spPr>
          <a:xfrm rot="0">
            <a:off x="5258238" y="548278"/>
            <a:ext cx="13029762" cy="9257928"/>
          </a:xfrm>
          <a:prstGeom prst="rect">
            <a:avLst/>
          </a:prstGeom>
        </p:spPr>
        <p:txBody>
          <a:bodyPr anchor="t" rtlCol="false" tIns="0" lIns="0" bIns="0" rIns="0">
            <a:spAutoFit/>
          </a:bodyPr>
          <a:lstStyle/>
          <a:p>
            <a:pPr algn="just" marL="1054122" indent="-527061" lvl="1">
              <a:lnSpc>
                <a:spcPts val="7323"/>
              </a:lnSpc>
              <a:buFont typeface="Arial"/>
              <a:buChar char="•"/>
            </a:pPr>
            <a:r>
              <a:rPr lang="en-US" spc="48" sz="4882">
                <a:solidFill>
                  <a:srgbClr val="05345B"/>
                </a:solidFill>
                <a:latin typeface="Montserrat Classic"/>
              </a:rPr>
              <a:t>Arquitetura Cliente-Servidor;</a:t>
            </a:r>
          </a:p>
          <a:p>
            <a:pPr algn="just" marL="1054122" indent="-527061" lvl="1">
              <a:lnSpc>
                <a:spcPts val="7323"/>
              </a:lnSpc>
              <a:buFont typeface="Arial"/>
              <a:buChar char="•"/>
            </a:pPr>
            <a:r>
              <a:rPr lang="en-US" spc="48" sz="4882">
                <a:solidFill>
                  <a:srgbClr val="05345B"/>
                </a:solidFill>
                <a:latin typeface="Montserrat Classic"/>
              </a:rPr>
              <a:t>API sua contextualização;</a:t>
            </a:r>
          </a:p>
          <a:p>
            <a:pPr algn="just" marL="1054122" indent="-527061" lvl="1">
              <a:lnSpc>
                <a:spcPts val="7323"/>
              </a:lnSpc>
              <a:buFont typeface="Arial"/>
              <a:buChar char="•"/>
            </a:pPr>
            <a:r>
              <a:rPr lang="en-US" spc="48" sz="4882">
                <a:solidFill>
                  <a:srgbClr val="05345B"/>
                </a:solidFill>
                <a:latin typeface="Montserrat Classic"/>
              </a:rPr>
              <a:t>Desenvolvimento de APIs</a:t>
            </a:r>
          </a:p>
          <a:p>
            <a:pPr algn="just" marL="1054122" indent="-527061" lvl="1">
              <a:lnSpc>
                <a:spcPts val="7323"/>
              </a:lnSpc>
              <a:buFont typeface="Arial"/>
              <a:buChar char="•"/>
            </a:pPr>
            <a:r>
              <a:rPr lang="en-US" spc="48" sz="4882">
                <a:solidFill>
                  <a:srgbClr val="05345B"/>
                </a:solidFill>
                <a:latin typeface="Montserrat Classic"/>
              </a:rPr>
              <a:t>Protocolos da comunicação de uma API;</a:t>
            </a:r>
          </a:p>
          <a:p>
            <a:pPr algn="just" marL="1054122" indent="-527061" lvl="1">
              <a:lnSpc>
                <a:spcPts val="7323"/>
              </a:lnSpc>
              <a:buFont typeface="Arial"/>
              <a:buChar char="•"/>
            </a:pPr>
            <a:r>
              <a:rPr lang="en-US" spc="48" sz="4882">
                <a:solidFill>
                  <a:srgbClr val="05345B"/>
                </a:solidFill>
                <a:latin typeface="Montserrat Classic"/>
              </a:rPr>
              <a:t>Códigos de status de respostas HTTP</a:t>
            </a:r>
          </a:p>
          <a:p>
            <a:pPr algn="just" marL="1054122" indent="-527061" lvl="1">
              <a:lnSpc>
                <a:spcPts val="7323"/>
              </a:lnSpc>
              <a:buFont typeface="Arial"/>
              <a:buChar char="•"/>
            </a:pPr>
            <a:r>
              <a:rPr lang="en-US" spc="48" sz="4882">
                <a:solidFill>
                  <a:srgbClr val="05345B"/>
                </a:solidFill>
                <a:latin typeface="Montserrat Classic"/>
              </a:rPr>
              <a:t>Quais vantagens de Utilização de uma API;</a:t>
            </a:r>
          </a:p>
          <a:p>
            <a:pPr algn="just" marL="1054122" indent="-527061" lvl="1">
              <a:lnSpc>
                <a:spcPts val="7323"/>
              </a:lnSpc>
              <a:buFont typeface="Arial"/>
              <a:buChar char="•"/>
            </a:pPr>
            <a:r>
              <a:rPr lang="en-US" spc="48" sz="4882">
                <a:solidFill>
                  <a:srgbClr val="05345B"/>
                </a:solidFill>
                <a:latin typeface="Montserrat Classic"/>
              </a:rPr>
              <a:t>Banco de Dados;</a:t>
            </a:r>
          </a:p>
          <a:p>
            <a:pPr algn="just" marL="1054122" indent="-527061" lvl="1">
              <a:lnSpc>
                <a:spcPts val="7323"/>
              </a:lnSpc>
              <a:buFont typeface="Arial"/>
              <a:buChar char="•"/>
            </a:pPr>
            <a:r>
              <a:rPr lang="en-US" spc="48" sz="4882">
                <a:solidFill>
                  <a:srgbClr val="05345B"/>
                </a:solidFill>
                <a:latin typeface="Montserrat Classic"/>
              </a:rPr>
              <a:t>Graphql;</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2ED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16119" y="2956533"/>
            <a:ext cx="1931626" cy="2387782"/>
          </a:xfrm>
          <a:prstGeom prst="rect">
            <a:avLst/>
          </a:prstGeom>
        </p:spPr>
      </p:pic>
      <p:pic>
        <p:nvPicPr>
          <p:cNvPr name="Picture 3" id="3"/>
          <p:cNvPicPr>
            <a:picLocks noChangeAspect="true"/>
          </p:cNvPicPr>
          <p:nvPr/>
        </p:nvPicPr>
        <p:blipFill>
          <a:blip r:embed="rId3"/>
          <a:srcRect l="0" t="17812" r="0" b="17812"/>
          <a:stretch>
            <a:fillRect/>
          </a:stretch>
        </p:blipFill>
        <p:spPr>
          <a:xfrm flipH="false" flipV="false" rot="0">
            <a:off x="11306068" y="2952092"/>
            <a:ext cx="6515100" cy="2191408"/>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5239270" y="5914387"/>
            <a:ext cx="6066799" cy="4372613"/>
          </a:xfrm>
          <a:prstGeom prst="rect">
            <a:avLst/>
          </a:prstGeom>
        </p:spPr>
      </p:pic>
      <p:sp>
        <p:nvSpPr>
          <p:cNvPr name="TextBox 5" id="5"/>
          <p:cNvSpPr txBox="true"/>
          <p:nvPr/>
        </p:nvSpPr>
        <p:spPr>
          <a:xfrm rot="0">
            <a:off x="2881999" y="472714"/>
            <a:ext cx="9652908" cy="1715839"/>
          </a:xfrm>
          <a:prstGeom prst="rect">
            <a:avLst/>
          </a:prstGeom>
        </p:spPr>
        <p:txBody>
          <a:bodyPr anchor="t" rtlCol="false" tIns="0" lIns="0" bIns="0" rIns="0">
            <a:spAutoFit/>
          </a:bodyPr>
          <a:lstStyle/>
          <a:p>
            <a:pPr>
              <a:lnSpc>
                <a:spcPts val="3966"/>
              </a:lnSpc>
            </a:pPr>
            <a:r>
              <a:rPr lang="en-US" sz="3305">
                <a:solidFill>
                  <a:srgbClr val="4A7C92"/>
                </a:solidFill>
                <a:latin typeface="Montserrat Classic Bold"/>
              </a:rPr>
              <a:t>ELEMENTOS QUE COMPÕE UM BANCO DE DADOS:</a:t>
            </a:r>
          </a:p>
          <a:p>
            <a:pPr>
              <a:lnSpc>
                <a:spcPts val="5737"/>
              </a:lnSpc>
            </a:pPr>
          </a:p>
        </p:txBody>
      </p:sp>
      <p:sp>
        <p:nvSpPr>
          <p:cNvPr name="TextBox 6" id="6"/>
          <p:cNvSpPr txBox="true"/>
          <p:nvPr/>
        </p:nvSpPr>
        <p:spPr>
          <a:xfrm rot="0">
            <a:off x="3765728" y="3283818"/>
            <a:ext cx="2947084" cy="1442232"/>
          </a:xfrm>
          <a:prstGeom prst="rect">
            <a:avLst/>
          </a:prstGeom>
        </p:spPr>
        <p:txBody>
          <a:bodyPr anchor="t" rtlCol="false" tIns="0" lIns="0" bIns="0" rIns="0">
            <a:spAutoFit/>
          </a:bodyPr>
          <a:lstStyle/>
          <a:p>
            <a:pPr>
              <a:lnSpc>
                <a:spcPts val="3814"/>
              </a:lnSpc>
            </a:pPr>
            <a:r>
              <a:rPr lang="en-US" spc="25" sz="2543">
                <a:solidFill>
                  <a:srgbClr val="05345B"/>
                </a:solidFill>
                <a:latin typeface="Montserrat Classic"/>
              </a:rPr>
              <a:t>Arquivos de Banco de Dados;</a:t>
            </a:r>
          </a:p>
          <a:p>
            <a:pPr>
              <a:lnSpc>
                <a:spcPts val="3814"/>
              </a:lnSpc>
            </a:pPr>
          </a:p>
        </p:txBody>
      </p:sp>
      <p:sp>
        <p:nvSpPr>
          <p:cNvPr name="TextBox 7" id="7"/>
          <p:cNvSpPr txBox="true"/>
          <p:nvPr/>
        </p:nvSpPr>
        <p:spPr>
          <a:xfrm rot="0">
            <a:off x="11306068" y="8494322"/>
            <a:ext cx="2947084" cy="1442232"/>
          </a:xfrm>
          <a:prstGeom prst="rect">
            <a:avLst/>
          </a:prstGeom>
        </p:spPr>
        <p:txBody>
          <a:bodyPr anchor="t" rtlCol="false" tIns="0" lIns="0" bIns="0" rIns="0">
            <a:spAutoFit/>
          </a:bodyPr>
          <a:lstStyle/>
          <a:p>
            <a:pPr>
              <a:lnSpc>
                <a:spcPts val="3814"/>
              </a:lnSpc>
            </a:pPr>
            <a:r>
              <a:rPr lang="en-US" spc="25" sz="2543">
                <a:solidFill>
                  <a:srgbClr val="05345B"/>
                </a:solidFill>
                <a:latin typeface="Montserrat Classic"/>
              </a:rPr>
              <a:t>Linguagem de Conversação</a:t>
            </a:r>
          </a:p>
          <a:p>
            <a:pPr>
              <a:lnSpc>
                <a:spcPts val="3814"/>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2EDF1"/>
        </a:solidFill>
      </p:bgPr>
    </p:bg>
    <p:spTree>
      <p:nvGrpSpPr>
        <p:cNvPr id="1" name=""/>
        <p:cNvGrpSpPr/>
        <p:nvPr/>
      </p:nvGrpSpPr>
      <p:grpSpPr>
        <a:xfrm>
          <a:off x="0" y="0"/>
          <a:ext cx="0" cy="0"/>
          <a:chOff x="0" y="0"/>
          <a:chExt cx="0" cy="0"/>
        </a:xfrm>
      </p:grpSpPr>
      <p:grpSp>
        <p:nvGrpSpPr>
          <p:cNvPr name="Group 2" id="2"/>
          <p:cNvGrpSpPr/>
          <p:nvPr/>
        </p:nvGrpSpPr>
        <p:grpSpPr>
          <a:xfrm rot="0">
            <a:off x="1028700" y="4367417"/>
            <a:ext cx="262303" cy="262303"/>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1BFBF"/>
            </a:solidFill>
          </p:spPr>
        </p:sp>
      </p:grpSp>
      <p:grpSp>
        <p:nvGrpSpPr>
          <p:cNvPr name="Group 4" id="4"/>
          <p:cNvGrpSpPr/>
          <p:nvPr/>
        </p:nvGrpSpPr>
        <p:grpSpPr>
          <a:xfrm rot="0">
            <a:off x="9648649" y="4367417"/>
            <a:ext cx="262303" cy="262303"/>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1BFBF"/>
            </a:solidFill>
          </p:spPr>
        </p:sp>
      </p:grpSp>
      <p:grpSp>
        <p:nvGrpSpPr>
          <p:cNvPr name="Group 6" id="6"/>
          <p:cNvGrpSpPr/>
          <p:nvPr/>
        </p:nvGrpSpPr>
        <p:grpSpPr>
          <a:xfrm rot="0">
            <a:off x="1028700" y="1256880"/>
            <a:ext cx="17846877" cy="1593355"/>
            <a:chOff x="0" y="0"/>
            <a:chExt cx="23795836" cy="2124474"/>
          </a:xfrm>
        </p:grpSpPr>
        <p:sp>
          <p:nvSpPr>
            <p:cNvPr name="AutoShape 7" id="7"/>
            <p:cNvSpPr/>
            <p:nvPr/>
          </p:nvSpPr>
          <p:spPr>
            <a:xfrm rot="0">
              <a:off x="0" y="0"/>
              <a:ext cx="23795836" cy="2124474"/>
            </a:xfrm>
            <a:prstGeom prst="rect">
              <a:avLst/>
            </a:prstGeom>
            <a:solidFill>
              <a:srgbClr val="61BFBF"/>
            </a:solidFill>
          </p:spPr>
        </p:sp>
        <p:sp>
          <p:nvSpPr>
            <p:cNvPr name="TextBox 8" id="8"/>
            <p:cNvSpPr txBox="true"/>
            <p:nvPr/>
          </p:nvSpPr>
          <p:spPr>
            <a:xfrm rot="0">
              <a:off x="785954" y="306681"/>
              <a:ext cx="19807168" cy="1314450"/>
            </a:xfrm>
            <a:prstGeom prst="rect">
              <a:avLst/>
            </a:prstGeom>
          </p:spPr>
          <p:txBody>
            <a:bodyPr anchor="t" rtlCol="false" tIns="0" lIns="0" bIns="0" rIns="0">
              <a:spAutoFit/>
            </a:bodyPr>
            <a:lstStyle/>
            <a:p>
              <a:pPr>
                <a:lnSpc>
                  <a:spcPts val="8100"/>
                </a:lnSpc>
              </a:pPr>
              <a:r>
                <a:rPr lang="en-US" sz="6000">
                  <a:solidFill>
                    <a:srgbClr val="05345B"/>
                  </a:solidFill>
                  <a:latin typeface="Montserrat Classic Bold"/>
                </a:rPr>
                <a:t>CATEGORIAS DE BANCO DE DADOS</a:t>
              </a:r>
            </a:p>
          </p:txBody>
        </p:sp>
      </p:grpSp>
      <p:pic>
        <p:nvPicPr>
          <p:cNvPr name="Picture 9" id="9"/>
          <p:cNvPicPr>
            <a:picLocks noChangeAspect="true"/>
          </p:cNvPicPr>
          <p:nvPr/>
        </p:nvPicPr>
        <p:blipFill>
          <a:blip r:embed="rId2"/>
          <a:srcRect l="0" t="0" r="1922" b="0"/>
          <a:stretch>
            <a:fillRect/>
          </a:stretch>
        </p:blipFill>
        <p:spPr>
          <a:xfrm flipH="false" flipV="false" rot="0">
            <a:off x="722976" y="5278310"/>
            <a:ext cx="5614196" cy="5008690"/>
          </a:xfrm>
          <a:prstGeom prst="rect">
            <a:avLst/>
          </a:prstGeom>
        </p:spPr>
      </p:pic>
      <p:sp>
        <p:nvSpPr>
          <p:cNvPr name="TextBox 10" id="10"/>
          <p:cNvSpPr txBox="true"/>
          <p:nvPr/>
        </p:nvSpPr>
        <p:spPr>
          <a:xfrm rot="0">
            <a:off x="1647706" y="4248423"/>
            <a:ext cx="6819360" cy="571603"/>
          </a:xfrm>
          <a:prstGeom prst="rect">
            <a:avLst/>
          </a:prstGeom>
        </p:spPr>
        <p:txBody>
          <a:bodyPr anchor="t" rtlCol="false" tIns="0" lIns="0" bIns="0" rIns="0">
            <a:spAutoFit/>
          </a:bodyPr>
          <a:lstStyle/>
          <a:p>
            <a:pPr>
              <a:lnSpc>
                <a:spcPts val="4582"/>
              </a:lnSpc>
            </a:pPr>
            <a:r>
              <a:rPr lang="en-US" spc="267" sz="3525">
                <a:solidFill>
                  <a:srgbClr val="05345B"/>
                </a:solidFill>
                <a:latin typeface="Montserrat Classic"/>
              </a:rPr>
              <a:t>Relacional (SQL)</a:t>
            </a:r>
          </a:p>
        </p:txBody>
      </p:sp>
      <p:sp>
        <p:nvSpPr>
          <p:cNvPr name="TextBox 11" id="11"/>
          <p:cNvSpPr txBox="true"/>
          <p:nvPr/>
        </p:nvSpPr>
        <p:spPr>
          <a:xfrm rot="0">
            <a:off x="10295160" y="4319205"/>
            <a:ext cx="6964140" cy="582930"/>
          </a:xfrm>
          <a:prstGeom prst="rect">
            <a:avLst/>
          </a:prstGeom>
        </p:spPr>
        <p:txBody>
          <a:bodyPr anchor="t" rtlCol="false" tIns="0" lIns="0" bIns="0" rIns="0">
            <a:spAutoFit/>
          </a:bodyPr>
          <a:lstStyle/>
          <a:p>
            <a:pPr>
              <a:lnSpc>
                <a:spcPts val="4679"/>
              </a:lnSpc>
            </a:pPr>
            <a:r>
              <a:rPr lang="en-US" spc="273" sz="3599">
                <a:solidFill>
                  <a:srgbClr val="05345B"/>
                </a:solidFill>
                <a:latin typeface="Montserrat Classic"/>
              </a:rPr>
              <a:t>Nao Relaciona (NoSQL)</a:t>
            </a:r>
          </a:p>
        </p:txBody>
      </p:sp>
      <p:sp>
        <p:nvSpPr>
          <p:cNvPr name="TextBox 12" id="12"/>
          <p:cNvSpPr txBox="true"/>
          <p:nvPr/>
        </p:nvSpPr>
        <p:spPr>
          <a:xfrm rot="0">
            <a:off x="9779801" y="5183060"/>
            <a:ext cx="6106835" cy="5124450"/>
          </a:xfrm>
          <a:prstGeom prst="rect">
            <a:avLst/>
          </a:prstGeom>
        </p:spPr>
        <p:txBody>
          <a:bodyPr anchor="t" rtlCol="false" tIns="0" lIns="0" bIns="0" rIns="0">
            <a:spAutoFit/>
          </a:bodyPr>
          <a:lstStyle/>
          <a:p>
            <a:pPr>
              <a:lnSpc>
                <a:spcPts val="4500"/>
              </a:lnSpc>
              <a:spcBef>
                <a:spcPct val="0"/>
              </a:spcBef>
            </a:pPr>
            <a:r>
              <a:rPr lang="en-US" spc="30" sz="3000">
                <a:solidFill>
                  <a:srgbClr val="05345B"/>
                </a:solidFill>
                <a:latin typeface="Montserrat Classic"/>
              </a:rPr>
              <a:t>{</a:t>
            </a:r>
          </a:p>
          <a:p>
            <a:pPr>
              <a:lnSpc>
                <a:spcPts val="4500"/>
              </a:lnSpc>
              <a:spcBef>
                <a:spcPct val="0"/>
              </a:spcBef>
            </a:pPr>
            <a:r>
              <a:rPr lang="en-US" spc="30" sz="3000">
                <a:solidFill>
                  <a:srgbClr val="05345B"/>
                </a:solidFill>
                <a:latin typeface="Montserrat Classic"/>
              </a:rPr>
              <a:t>  "data":{</a:t>
            </a:r>
          </a:p>
          <a:p>
            <a:pPr>
              <a:lnSpc>
                <a:spcPts val="4500"/>
              </a:lnSpc>
              <a:spcBef>
                <a:spcPct val="0"/>
              </a:spcBef>
            </a:pPr>
            <a:r>
              <a:rPr lang="en-US" spc="30" sz="3000">
                <a:solidFill>
                  <a:srgbClr val="05345B"/>
                </a:solidFill>
                <a:latin typeface="Montserrat Classic"/>
              </a:rPr>
              <a:t>  "estado":"inativo",</a:t>
            </a:r>
          </a:p>
          <a:p>
            <a:pPr>
              <a:lnSpc>
                <a:spcPts val="4500"/>
              </a:lnSpc>
              <a:spcBef>
                <a:spcPct val="0"/>
              </a:spcBef>
            </a:pPr>
            <a:r>
              <a:rPr lang="en-US" spc="30" sz="3000">
                <a:solidFill>
                  <a:srgbClr val="05345B"/>
                </a:solidFill>
                <a:latin typeface="Montserrat Classic"/>
              </a:rPr>
              <a:t>  "data_marcacao":"2010-03-03",</a:t>
            </a:r>
          </a:p>
          <a:p>
            <a:pPr>
              <a:lnSpc>
                <a:spcPts val="4500"/>
              </a:lnSpc>
              <a:spcBef>
                <a:spcPct val="0"/>
              </a:spcBef>
            </a:pPr>
            <a:r>
              <a:rPr lang="en-US" spc="30" sz="3000">
                <a:solidFill>
                  <a:srgbClr val="05345B"/>
                </a:solidFill>
                <a:latin typeface="Montserrat Classic"/>
              </a:rPr>
              <a:t>  "data_consulta":"2022-03-02",</a:t>
            </a:r>
          </a:p>
          <a:p>
            <a:pPr>
              <a:lnSpc>
                <a:spcPts val="4500"/>
              </a:lnSpc>
              <a:spcBef>
                <a:spcPct val="0"/>
              </a:spcBef>
            </a:pPr>
            <a:r>
              <a:rPr lang="en-US" spc="30" sz="3000">
                <a:solidFill>
                  <a:srgbClr val="05345B"/>
                </a:solidFill>
                <a:latin typeface="Montserrat Classic"/>
              </a:rPr>
              <a:t>  "medico":2,</a:t>
            </a:r>
          </a:p>
          <a:p>
            <a:pPr>
              <a:lnSpc>
                <a:spcPts val="4500"/>
              </a:lnSpc>
              <a:spcBef>
                <a:spcPct val="0"/>
              </a:spcBef>
            </a:pPr>
            <a:r>
              <a:rPr lang="en-US" spc="30" sz="3000">
                <a:solidFill>
                  <a:srgbClr val="05345B"/>
                </a:solidFill>
                <a:latin typeface="Montserrat Classic"/>
              </a:rPr>
              <a:t>  "paciente":"2"</a:t>
            </a:r>
          </a:p>
          <a:p>
            <a:pPr>
              <a:lnSpc>
                <a:spcPts val="4500"/>
              </a:lnSpc>
              <a:spcBef>
                <a:spcPct val="0"/>
              </a:spcBef>
            </a:pPr>
            <a:r>
              <a:rPr lang="en-US" spc="30" sz="3000">
                <a:solidFill>
                  <a:srgbClr val="05345B"/>
                </a:solidFill>
                <a:latin typeface="Montserrat Classic"/>
              </a:rPr>
              <a:t>        }</a:t>
            </a:r>
          </a:p>
          <a:p>
            <a:pPr>
              <a:lnSpc>
                <a:spcPts val="4500"/>
              </a:lnSpc>
              <a:spcBef>
                <a:spcPct val="0"/>
              </a:spcBef>
            </a:pPr>
            <a:r>
              <a:rPr lang="en-US" spc="30" sz="3000">
                <a:solidFill>
                  <a:srgbClr val="05345B"/>
                </a:solidFill>
                <a:latin typeface="Montserrat Classic"/>
              </a:rPr>
              <a:t>}</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2EDF1"/>
        </a:solidFill>
      </p:bgPr>
    </p:bg>
    <p:spTree>
      <p:nvGrpSpPr>
        <p:cNvPr id="1" name=""/>
        <p:cNvGrpSpPr/>
        <p:nvPr/>
      </p:nvGrpSpPr>
      <p:grpSpPr>
        <a:xfrm>
          <a:off x="0" y="0"/>
          <a:ext cx="0" cy="0"/>
          <a:chOff x="0" y="0"/>
          <a:chExt cx="0" cy="0"/>
        </a:xfrm>
      </p:grpSpPr>
      <p:grpSp>
        <p:nvGrpSpPr>
          <p:cNvPr name="Group 2" id="2"/>
          <p:cNvGrpSpPr/>
          <p:nvPr/>
        </p:nvGrpSpPr>
        <p:grpSpPr>
          <a:xfrm rot="0">
            <a:off x="3262417" y="660130"/>
            <a:ext cx="11698700" cy="1898680"/>
            <a:chOff x="0" y="0"/>
            <a:chExt cx="15598267" cy="2531573"/>
          </a:xfrm>
        </p:grpSpPr>
        <p:sp>
          <p:nvSpPr>
            <p:cNvPr name="AutoShape 3" id="3"/>
            <p:cNvSpPr/>
            <p:nvPr/>
          </p:nvSpPr>
          <p:spPr>
            <a:xfrm rot="0">
              <a:off x="0" y="0"/>
              <a:ext cx="15598267" cy="2531573"/>
            </a:xfrm>
            <a:prstGeom prst="rect">
              <a:avLst/>
            </a:prstGeom>
            <a:solidFill>
              <a:srgbClr val="61BFBF"/>
            </a:solidFill>
          </p:spPr>
        </p:sp>
        <p:sp>
          <p:nvSpPr>
            <p:cNvPr name="TextBox 4" id="4"/>
            <p:cNvSpPr txBox="true"/>
            <p:nvPr/>
          </p:nvSpPr>
          <p:spPr>
            <a:xfrm rot="0">
              <a:off x="2220346" y="449094"/>
              <a:ext cx="12538873" cy="1551940"/>
            </a:xfrm>
            <a:prstGeom prst="rect">
              <a:avLst/>
            </a:prstGeom>
          </p:spPr>
          <p:txBody>
            <a:bodyPr anchor="t" rtlCol="false" tIns="0" lIns="0" bIns="0" rIns="0">
              <a:spAutoFit/>
            </a:bodyPr>
            <a:lstStyle/>
            <a:p>
              <a:pPr algn="ctr">
                <a:lnSpc>
                  <a:spcPts val="4680"/>
                </a:lnSpc>
              </a:pPr>
              <a:r>
                <a:rPr lang="en-US" spc="273" sz="3600">
                  <a:solidFill>
                    <a:srgbClr val="05345B"/>
                  </a:solidFill>
                  <a:latin typeface="Montserrat Classic"/>
                </a:rPr>
                <a:t>Tipos de Banco de Dados Relacional(SQL)</a:t>
              </a:r>
            </a:p>
          </p:txBody>
        </p:sp>
      </p:grpSp>
      <p:pic>
        <p:nvPicPr>
          <p:cNvPr name="Picture 5" id="5"/>
          <p:cNvPicPr>
            <a:picLocks noChangeAspect="true"/>
          </p:cNvPicPr>
          <p:nvPr/>
        </p:nvPicPr>
        <p:blipFill>
          <a:blip r:embed="rId2"/>
          <a:srcRect l="0" t="5357" r="0" b="5357"/>
          <a:stretch>
            <a:fillRect/>
          </a:stretch>
        </p:blipFill>
        <p:spPr>
          <a:xfrm flipH="false" flipV="false" rot="0">
            <a:off x="3262417" y="3431401"/>
            <a:ext cx="11698700" cy="6855599"/>
          </a:xfrm>
          <a:prstGeom prst="rect">
            <a:avLst/>
          </a:prstGeom>
        </p:spPr>
      </p:pic>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2EDF1"/>
        </a:solidFill>
      </p:bgPr>
    </p:bg>
    <p:spTree>
      <p:nvGrpSpPr>
        <p:cNvPr id="1" name=""/>
        <p:cNvGrpSpPr/>
        <p:nvPr/>
      </p:nvGrpSpPr>
      <p:grpSpPr>
        <a:xfrm>
          <a:off x="0" y="0"/>
          <a:ext cx="0" cy="0"/>
          <a:chOff x="0" y="0"/>
          <a:chExt cx="0" cy="0"/>
        </a:xfrm>
      </p:grpSpPr>
      <p:grpSp>
        <p:nvGrpSpPr>
          <p:cNvPr name="Group 2" id="2"/>
          <p:cNvGrpSpPr/>
          <p:nvPr/>
        </p:nvGrpSpPr>
        <p:grpSpPr>
          <a:xfrm rot="0">
            <a:off x="3262417" y="660130"/>
            <a:ext cx="11698700" cy="1898680"/>
            <a:chOff x="0" y="0"/>
            <a:chExt cx="15598267" cy="2531573"/>
          </a:xfrm>
        </p:grpSpPr>
        <p:sp>
          <p:nvSpPr>
            <p:cNvPr name="AutoShape 3" id="3"/>
            <p:cNvSpPr/>
            <p:nvPr/>
          </p:nvSpPr>
          <p:spPr>
            <a:xfrm rot="0">
              <a:off x="0" y="0"/>
              <a:ext cx="15598267" cy="2531573"/>
            </a:xfrm>
            <a:prstGeom prst="rect">
              <a:avLst/>
            </a:prstGeom>
            <a:solidFill>
              <a:srgbClr val="61BFBF"/>
            </a:solidFill>
          </p:spPr>
        </p:sp>
        <p:sp>
          <p:nvSpPr>
            <p:cNvPr name="TextBox 4" id="4"/>
            <p:cNvSpPr txBox="true"/>
            <p:nvPr/>
          </p:nvSpPr>
          <p:spPr>
            <a:xfrm rot="0">
              <a:off x="2220346" y="449094"/>
              <a:ext cx="12538873" cy="1551940"/>
            </a:xfrm>
            <a:prstGeom prst="rect">
              <a:avLst/>
            </a:prstGeom>
          </p:spPr>
          <p:txBody>
            <a:bodyPr anchor="t" rtlCol="false" tIns="0" lIns="0" bIns="0" rIns="0">
              <a:spAutoFit/>
            </a:bodyPr>
            <a:lstStyle/>
            <a:p>
              <a:pPr algn="ctr">
                <a:lnSpc>
                  <a:spcPts val="4680"/>
                </a:lnSpc>
              </a:pPr>
              <a:r>
                <a:rPr lang="en-US" spc="273" sz="3600">
                  <a:solidFill>
                    <a:srgbClr val="05345B"/>
                  </a:solidFill>
                  <a:latin typeface="Montserrat Classic"/>
                </a:rPr>
                <a:t>Tipos de Banco de Dados Não Relacional(NoSQL)</a:t>
              </a:r>
            </a:p>
          </p:txBody>
        </p:sp>
      </p:grpSp>
      <p:pic>
        <p:nvPicPr>
          <p:cNvPr name="Picture 5" id="5"/>
          <p:cNvPicPr>
            <a:picLocks noChangeAspect="true"/>
          </p:cNvPicPr>
          <p:nvPr/>
        </p:nvPicPr>
        <p:blipFill>
          <a:blip r:embed="rId2"/>
          <a:srcRect l="0" t="0" r="0" b="0"/>
          <a:stretch>
            <a:fillRect/>
          </a:stretch>
        </p:blipFill>
        <p:spPr>
          <a:xfrm flipH="false" flipV="false" rot="0">
            <a:off x="3262417" y="3628301"/>
            <a:ext cx="11698700" cy="5629999"/>
          </a:xfrm>
          <a:prstGeom prst="rect">
            <a:avLst/>
          </a:prstGeom>
        </p:spPr>
      </p:pic>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2EDF1"/>
        </a:solidFill>
      </p:bgPr>
    </p:bg>
    <p:spTree>
      <p:nvGrpSpPr>
        <p:cNvPr id="1" name=""/>
        <p:cNvGrpSpPr/>
        <p:nvPr/>
      </p:nvGrpSpPr>
      <p:grpSpPr>
        <a:xfrm>
          <a:off x="0" y="0"/>
          <a:ext cx="0" cy="0"/>
          <a:chOff x="0" y="0"/>
          <a:chExt cx="0" cy="0"/>
        </a:xfrm>
      </p:grpSpPr>
      <p:sp>
        <p:nvSpPr>
          <p:cNvPr name="AutoShape 2" id="2"/>
          <p:cNvSpPr/>
          <p:nvPr/>
        </p:nvSpPr>
        <p:spPr>
          <a:xfrm rot="0">
            <a:off x="-184809" y="-139877"/>
            <a:ext cx="7886978" cy="10647460"/>
          </a:xfrm>
          <a:prstGeom prst="rect">
            <a:avLst/>
          </a:prstGeom>
          <a:solidFill>
            <a:srgbClr val="05345B"/>
          </a:solidFill>
        </p:spPr>
      </p:sp>
      <p:grpSp>
        <p:nvGrpSpPr>
          <p:cNvPr name="Group 3" id="3"/>
          <p:cNvGrpSpPr/>
          <p:nvPr/>
        </p:nvGrpSpPr>
        <p:grpSpPr>
          <a:xfrm rot="0">
            <a:off x="354493" y="7033261"/>
            <a:ext cx="6794400" cy="2625309"/>
            <a:chOff x="0" y="0"/>
            <a:chExt cx="9059200" cy="3500412"/>
          </a:xfrm>
        </p:grpSpPr>
        <p:sp>
          <p:nvSpPr>
            <p:cNvPr name="AutoShape 4" id="4"/>
            <p:cNvSpPr/>
            <p:nvPr/>
          </p:nvSpPr>
          <p:spPr>
            <a:xfrm rot="0">
              <a:off x="0" y="0"/>
              <a:ext cx="9059200" cy="3500412"/>
            </a:xfrm>
            <a:prstGeom prst="rect">
              <a:avLst/>
            </a:prstGeom>
            <a:solidFill>
              <a:srgbClr val="E2EDF1"/>
            </a:solidFill>
          </p:spPr>
        </p:sp>
        <p:sp>
          <p:nvSpPr>
            <p:cNvPr name="TextBox 5" id="5"/>
            <p:cNvSpPr txBox="true"/>
            <p:nvPr/>
          </p:nvSpPr>
          <p:spPr>
            <a:xfrm rot="0">
              <a:off x="2007556" y="544825"/>
              <a:ext cx="6500795" cy="2469736"/>
            </a:xfrm>
            <a:prstGeom prst="rect">
              <a:avLst/>
            </a:prstGeom>
          </p:spPr>
          <p:txBody>
            <a:bodyPr anchor="t" rtlCol="false" tIns="0" lIns="0" bIns="0" rIns="0">
              <a:spAutoFit/>
            </a:bodyPr>
            <a:lstStyle/>
            <a:p>
              <a:pPr>
                <a:lnSpc>
                  <a:spcPts val="3688"/>
                </a:lnSpc>
              </a:pPr>
              <a:r>
                <a:rPr lang="en-US" spc="215" sz="2836">
                  <a:solidFill>
                    <a:srgbClr val="05345B"/>
                  </a:solidFill>
                  <a:latin typeface="Montserrat Classic"/>
                </a:rPr>
                <a:t>•Criada pelo Facebook em 2012 e lancada publicamente em 2015;</a:t>
              </a:r>
            </a:p>
            <a:p>
              <a:pPr>
                <a:lnSpc>
                  <a:spcPts val="3688"/>
                </a:lnSpc>
              </a:pPr>
            </a:p>
          </p:txBody>
        </p:sp>
      </p:grpSp>
      <p:pic>
        <p:nvPicPr>
          <p:cNvPr name="Picture 6" id="6"/>
          <p:cNvPicPr>
            <a:picLocks noChangeAspect="true"/>
          </p:cNvPicPr>
          <p:nvPr/>
        </p:nvPicPr>
        <p:blipFill>
          <a:blip r:embed="rId2"/>
          <a:srcRect l="0" t="0" r="0" b="0"/>
          <a:stretch>
            <a:fillRect/>
          </a:stretch>
        </p:blipFill>
        <p:spPr>
          <a:xfrm flipH="false" flipV="false" rot="0">
            <a:off x="758706" y="511326"/>
            <a:ext cx="5947254" cy="6183743"/>
          </a:xfrm>
          <a:prstGeom prst="rect">
            <a:avLst/>
          </a:prstGeom>
        </p:spPr>
      </p:pic>
      <p:sp>
        <p:nvSpPr>
          <p:cNvPr name="TextBox 7" id="7"/>
          <p:cNvSpPr txBox="true"/>
          <p:nvPr/>
        </p:nvSpPr>
        <p:spPr>
          <a:xfrm rot="0">
            <a:off x="8811991" y="-9525"/>
            <a:ext cx="8447309" cy="1066800"/>
          </a:xfrm>
          <a:prstGeom prst="rect">
            <a:avLst/>
          </a:prstGeom>
        </p:spPr>
        <p:txBody>
          <a:bodyPr anchor="t" rtlCol="false" tIns="0" lIns="0" bIns="0" rIns="0">
            <a:spAutoFit/>
          </a:bodyPr>
          <a:lstStyle/>
          <a:p>
            <a:pPr algn="ctr">
              <a:lnSpc>
                <a:spcPts val="8400"/>
              </a:lnSpc>
            </a:pPr>
            <a:r>
              <a:rPr lang="en-US" sz="7000">
                <a:solidFill>
                  <a:srgbClr val="05345B"/>
                </a:solidFill>
                <a:latin typeface="Montserrat Classic Bold"/>
              </a:rPr>
              <a:t>GRAPHQL</a:t>
            </a:r>
          </a:p>
        </p:txBody>
      </p:sp>
      <p:grpSp>
        <p:nvGrpSpPr>
          <p:cNvPr name="Group 8" id="8"/>
          <p:cNvGrpSpPr/>
          <p:nvPr/>
        </p:nvGrpSpPr>
        <p:grpSpPr>
          <a:xfrm rot="0">
            <a:off x="8662653" y="2869310"/>
            <a:ext cx="8928662" cy="7417690"/>
            <a:chOff x="0" y="0"/>
            <a:chExt cx="11904883" cy="9890253"/>
          </a:xfrm>
        </p:grpSpPr>
        <p:sp>
          <p:nvSpPr>
            <p:cNvPr name="TextBox 9" id="9"/>
            <p:cNvSpPr txBox="true"/>
            <p:nvPr/>
          </p:nvSpPr>
          <p:spPr>
            <a:xfrm rot="0">
              <a:off x="0" y="9224625"/>
              <a:ext cx="11904879" cy="665628"/>
            </a:xfrm>
            <a:prstGeom prst="rect">
              <a:avLst/>
            </a:prstGeom>
          </p:spPr>
          <p:txBody>
            <a:bodyPr anchor="t" rtlCol="false" tIns="0" lIns="0" bIns="0" rIns="0">
              <a:spAutoFit/>
            </a:bodyPr>
            <a:lstStyle/>
            <a:p>
              <a:pPr>
                <a:lnSpc>
                  <a:spcPts val="4280"/>
                </a:lnSpc>
              </a:pPr>
            </a:p>
          </p:txBody>
        </p:sp>
        <p:sp>
          <p:nvSpPr>
            <p:cNvPr name="TextBox 10" id="10"/>
            <p:cNvSpPr txBox="true"/>
            <p:nvPr/>
          </p:nvSpPr>
          <p:spPr>
            <a:xfrm rot="0">
              <a:off x="4" y="-38100"/>
              <a:ext cx="11904879" cy="2265036"/>
            </a:xfrm>
            <a:prstGeom prst="rect">
              <a:avLst/>
            </a:prstGeom>
          </p:spPr>
          <p:txBody>
            <a:bodyPr anchor="t" rtlCol="false" tIns="0" lIns="0" bIns="0" rIns="0">
              <a:spAutoFit/>
            </a:bodyPr>
            <a:lstStyle/>
            <a:p>
              <a:pPr algn="just">
                <a:lnSpc>
                  <a:spcPts val="4534"/>
                </a:lnSpc>
              </a:pPr>
              <a:r>
                <a:rPr lang="en-US" spc="34" sz="3488">
                  <a:solidFill>
                    <a:srgbClr val="05345B"/>
                  </a:solidFill>
                  <a:latin typeface="Montserrat Classic"/>
                </a:rPr>
                <a:t>é uma linguagem de consulta e ambiente de execução voltada a servidores,</a:t>
              </a:r>
            </a:p>
          </p:txBody>
        </p:sp>
        <p:sp>
          <p:nvSpPr>
            <p:cNvPr name="TextBox 11" id="11"/>
            <p:cNvSpPr txBox="true"/>
            <p:nvPr/>
          </p:nvSpPr>
          <p:spPr>
            <a:xfrm rot="0">
              <a:off x="4" y="2710367"/>
              <a:ext cx="11904879" cy="4271706"/>
            </a:xfrm>
            <a:prstGeom prst="rect">
              <a:avLst/>
            </a:prstGeom>
          </p:spPr>
          <p:txBody>
            <a:bodyPr anchor="t" rtlCol="false" tIns="0" lIns="0" bIns="0" rIns="0">
              <a:spAutoFit/>
            </a:bodyPr>
            <a:lstStyle/>
            <a:p>
              <a:pPr algn="just">
                <a:lnSpc>
                  <a:spcPts val="5390"/>
                </a:lnSpc>
              </a:pPr>
              <a:r>
                <a:rPr lang="en-US" spc="35" sz="3593">
                  <a:solidFill>
                    <a:srgbClr val="05345B"/>
                  </a:solidFill>
                  <a:latin typeface="Montserrat Classic"/>
                </a:rPr>
                <a:t>para as interfaces de programação de aplicações (APIs) cuja prioridade é fornecer exatamente os dados que os clientes solicitam e nada além.</a:t>
              </a:r>
            </a:p>
            <a:p>
              <a:pPr algn="just">
                <a:lnSpc>
                  <a:spcPts val="4280"/>
                </a:lnSpc>
              </a:pPr>
            </a:p>
          </p:txBody>
        </p:sp>
      </p:grpSp>
    </p:spTree>
  </p:cSld>
  <p:clrMapOvr>
    <a:masterClrMapping/>
  </p:clrMapOvr>
</p:sld>
</file>

<file path=ppt/slides/slide3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41123" y="460203"/>
            <a:ext cx="17846877" cy="1593355"/>
            <a:chOff x="0" y="0"/>
            <a:chExt cx="23795836" cy="2124474"/>
          </a:xfrm>
        </p:grpSpPr>
        <p:sp>
          <p:nvSpPr>
            <p:cNvPr name="AutoShape 3" id="3"/>
            <p:cNvSpPr/>
            <p:nvPr/>
          </p:nvSpPr>
          <p:spPr>
            <a:xfrm rot="0">
              <a:off x="0" y="0"/>
              <a:ext cx="23795836" cy="2124474"/>
            </a:xfrm>
            <a:prstGeom prst="rect">
              <a:avLst/>
            </a:prstGeom>
            <a:solidFill>
              <a:srgbClr val="61BFBF"/>
            </a:solidFill>
          </p:spPr>
        </p:sp>
        <p:sp>
          <p:nvSpPr>
            <p:cNvPr name="TextBox 4" id="4"/>
            <p:cNvSpPr txBox="true"/>
            <p:nvPr/>
          </p:nvSpPr>
          <p:spPr>
            <a:xfrm rot="0">
              <a:off x="785954" y="306681"/>
              <a:ext cx="19807168" cy="1314450"/>
            </a:xfrm>
            <a:prstGeom prst="rect">
              <a:avLst/>
            </a:prstGeom>
          </p:spPr>
          <p:txBody>
            <a:bodyPr anchor="t" rtlCol="false" tIns="0" lIns="0" bIns="0" rIns="0">
              <a:spAutoFit/>
            </a:bodyPr>
            <a:lstStyle/>
            <a:p>
              <a:pPr algn="ctr">
                <a:lnSpc>
                  <a:spcPts val="8100"/>
                </a:lnSpc>
              </a:pPr>
              <a:r>
                <a:rPr lang="en-US" sz="6000">
                  <a:solidFill>
                    <a:srgbClr val="05345B"/>
                  </a:solidFill>
                  <a:latin typeface="Montserrat Classic Bold"/>
                </a:rPr>
                <a:t>GRAPHQL VS REST</a:t>
              </a:r>
            </a:p>
          </p:txBody>
        </p:sp>
      </p:grpSp>
      <p:sp>
        <p:nvSpPr>
          <p:cNvPr name="TextBox 5" id="5"/>
          <p:cNvSpPr txBox="true"/>
          <p:nvPr/>
        </p:nvSpPr>
        <p:spPr>
          <a:xfrm rot="0">
            <a:off x="10588437" y="3793964"/>
            <a:ext cx="6557549" cy="1099949"/>
          </a:xfrm>
          <a:prstGeom prst="rect">
            <a:avLst/>
          </a:prstGeom>
        </p:spPr>
        <p:txBody>
          <a:bodyPr anchor="t" rtlCol="false" tIns="0" lIns="0" bIns="0" rIns="0">
            <a:spAutoFit/>
          </a:bodyPr>
          <a:lstStyle/>
          <a:p>
            <a:pPr>
              <a:lnSpc>
                <a:spcPts val="4406"/>
              </a:lnSpc>
            </a:pPr>
            <a:r>
              <a:rPr lang="en-US" spc="257" sz="3389">
                <a:solidFill>
                  <a:srgbClr val="FF1616"/>
                </a:solidFill>
                <a:latin typeface="Montserrat Classic"/>
              </a:rPr>
              <a:t>Rest: </a:t>
            </a:r>
          </a:p>
          <a:p>
            <a:pPr>
              <a:lnSpc>
                <a:spcPts val="4406"/>
              </a:lnSpc>
            </a:pPr>
          </a:p>
        </p:txBody>
      </p:sp>
      <p:sp>
        <p:nvSpPr>
          <p:cNvPr name="TextBox 6" id="6"/>
          <p:cNvSpPr txBox="true"/>
          <p:nvPr/>
        </p:nvSpPr>
        <p:spPr>
          <a:xfrm rot="0">
            <a:off x="10588437" y="4405713"/>
            <a:ext cx="6657975" cy="5881287"/>
          </a:xfrm>
          <a:prstGeom prst="rect">
            <a:avLst/>
          </a:prstGeom>
        </p:spPr>
        <p:txBody>
          <a:bodyPr anchor="t" rtlCol="false" tIns="0" lIns="0" bIns="0" rIns="0">
            <a:spAutoFit/>
          </a:bodyPr>
          <a:lstStyle/>
          <a:p>
            <a:pPr>
              <a:lnSpc>
                <a:spcPts val="4703"/>
              </a:lnSpc>
            </a:pPr>
            <a:r>
              <a:rPr lang="en-US" spc="31" sz="3135">
                <a:solidFill>
                  <a:srgbClr val="05345B"/>
                </a:solidFill>
                <a:latin typeface="Montserrat Classic"/>
              </a:rPr>
              <a:t> user: {</a:t>
            </a:r>
          </a:p>
          <a:p>
            <a:pPr>
              <a:lnSpc>
                <a:spcPts val="4703"/>
              </a:lnSpc>
            </a:pPr>
            <a:r>
              <a:rPr lang="en-US" spc="11" sz="3135">
                <a:solidFill>
                  <a:srgbClr val="05345B"/>
                </a:solidFill>
                <a:latin typeface="Arimo"/>
              </a:rPr>
              <a:t>      userName:"alloying12300",</a:t>
            </a:r>
          </a:p>
          <a:p>
            <a:pPr>
              <a:lnSpc>
                <a:spcPts val="4703"/>
              </a:lnSpc>
            </a:pPr>
            <a:r>
              <a:rPr lang="en-US" spc="11" sz="3135">
                <a:solidFill>
                  <a:srgbClr val="05345B"/>
                </a:solidFill>
                <a:latin typeface="Arimo"/>
              </a:rPr>
              <a:t>      email:"testemail@email.com",</a:t>
            </a:r>
          </a:p>
          <a:p>
            <a:pPr>
              <a:lnSpc>
                <a:spcPts val="4703"/>
              </a:lnSpc>
            </a:pPr>
            <a:r>
              <a:rPr lang="en-US" spc="11" sz="3135">
                <a:solidFill>
                  <a:srgbClr val="05345B"/>
                </a:solidFill>
                <a:latin typeface="Arimo"/>
              </a:rPr>
              <a:t>      age: 21,</a:t>
            </a:r>
          </a:p>
          <a:p>
            <a:pPr>
              <a:lnSpc>
                <a:spcPts val="4703"/>
              </a:lnSpc>
            </a:pPr>
            <a:r>
              <a:rPr lang="en-US" spc="11" sz="3135">
                <a:solidFill>
                  <a:srgbClr val="05345B"/>
                </a:solidFill>
                <a:latin typeface="Arimo"/>
              </a:rPr>
              <a:t>      profile: {</a:t>
            </a:r>
          </a:p>
          <a:p>
            <a:pPr>
              <a:lnSpc>
                <a:spcPts val="4703"/>
              </a:lnSpc>
            </a:pPr>
            <a:r>
              <a:rPr lang="en-US" spc="11" sz="3135">
                <a:solidFill>
                  <a:srgbClr val="05345B"/>
                </a:solidFill>
                <a:latin typeface="Arimo"/>
              </a:rPr>
              <a:t>        img:"image/path",</a:t>
            </a:r>
          </a:p>
          <a:p>
            <a:pPr>
              <a:lnSpc>
                <a:spcPts val="4703"/>
              </a:lnSpc>
            </a:pPr>
            <a:r>
              <a:rPr lang="en-US" spc="11" sz="3135">
                <a:solidFill>
                  <a:srgbClr val="05345B"/>
                </a:solidFill>
                <a:latin typeface="Arimo"/>
              </a:rPr>
              <a:t>        profession:"developer"</a:t>
            </a:r>
          </a:p>
          <a:p>
            <a:pPr>
              <a:lnSpc>
                <a:spcPts val="4703"/>
              </a:lnSpc>
            </a:pPr>
            <a:r>
              <a:rPr lang="en-US" spc="11" sz="3135">
                <a:solidFill>
                  <a:srgbClr val="05345B"/>
                </a:solidFill>
                <a:latin typeface="Arimo"/>
              </a:rPr>
              <a:t>      }</a:t>
            </a:r>
          </a:p>
          <a:p>
            <a:pPr>
              <a:lnSpc>
                <a:spcPts val="4703"/>
              </a:lnSpc>
            </a:pPr>
            <a:r>
              <a:rPr lang="en-US" spc="11" sz="3135">
                <a:solidFill>
                  <a:srgbClr val="05345B"/>
                </a:solidFill>
                <a:latin typeface="Arimo"/>
              </a:rPr>
              <a:t>    }</a:t>
            </a:r>
          </a:p>
          <a:p>
            <a:pPr algn="ctr">
              <a:lnSpc>
                <a:spcPts val="4703"/>
              </a:lnSpc>
              <a:spcBef>
                <a:spcPct val="0"/>
              </a:spcBef>
            </a:pPr>
          </a:p>
        </p:txBody>
      </p:sp>
      <p:sp>
        <p:nvSpPr>
          <p:cNvPr name="TextBox 7" id="7"/>
          <p:cNvSpPr txBox="true"/>
          <p:nvPr/>
        </p:nvSpPr>
        <p:spPr>
          <a:xfrm rot="0">
            <a:off x="1159852" y="5057775"/>
            <a:ext cx="6771662" cy="4394750"/>
          </a:xfrm>
          <a:prstGeom prst="rect">
            <a:avLst/>
          </a:prstGeom>
        </p:spPr>
        <p:txBody>
          <a:bodyPr anchor="t" rtlCol="false" tIns="0" lIns="0" bIns="0" rIns="0">
            <a:spAutoFit/>
          </a:bodyPr>
          <a:lstStyle/>
          <a:p>
            <a:pPr algn="just">
              <a:lnSpc>
                <a:spcPts val="4353"/>
              </a:lnSpc>
            </a:pPr>
          </a:p>
          <a:p>
            <a:pPr algn="just">
              <a:lnSpc>
                <a:spcPts val="4353"/>
              </a:lnSpc>
            </a:pPr>
          </a:p>
          <a:p>
            <a:pPr algn="just">
              <a:lnSpc>
                <a:spcPts val="4353"/>
              </a:lnSpc>
            </a:pPr>
            <a:r>
              <a:rPr lang="en-US" spc="11" sz="2902">
                <a:solidFill>
                  <a:srgbClr val="05345B"/>
                </a:solidFill>
                <a:latin typeface="Arimo"/>
              </a:rPr>
              <a:t>Ex:</a:t>
            </a:r>
          </a:p>
          <a:p>
            <a:pPr algn="just">
              <a:lnSpc>
                <a:spcPts val="4353"/>
              </a:lnSpc>
            </a:pPr>
            <a:r>
              <a:rPr lang="en-US" spc="11" sz="2902">
                <a:solidFill>
                  <a:srgbClr val="05345B"/>
                </a:solidFill>
                <a:latin typeface="Arimo"/>
              </a:rPr>
              <a:t>user :{</a:t>
            </a:r>
          </a:p>
          <a:p>
            <a:pPr algn="just">
              <a:lnSpc>
                <a:spcPts val="4353"/>
              </a:lnSpc>
            </a:pPr>
            <a:r>
              <a:rPr lang="en-US" spc="11" sz="2902">
                <a:solidFill>
                  <a:srgbClr val="05345B"/>
                </a:solidFill>
                <a:latin typeface="Arimo"/>
              </a:rPr>
              <a:t>      userName:"alloyking12300"</a:t>
            </a:r>
          </a:p>
          <a:p>
            <a:pPr algn="just">
              <a:lnSpc>
                <a:spcPts val="4353"/>
              </a:lnSpc>
            </a:pPr>
            <a:r>
              <a:rPr lang="en-US" spc="11" sz="2902">
                <a:solidFill>
                  <a:srgbClr val="05345B"/>
                </a:solidFill>
                <a:latin typeface="Arimo"/>
              </a:rPr>
              <a:t>    }</a:t>
            </a:r>
          </a:p>
          <a:p>
            <a:pPr algn="just">
              <a:lnSpc>
                <a:spcPts val="4353"/>
              </a:lnSpc>
            </a:pPr>
          </a:p>
          <a:p>
            <a:pPr algn="just">
              <a:lnSpc>
                <a:spcPts val="4353"/>
              </a:lnSpc>
              <a:spcBef>
                <a:spcPct val="0"/>
              </a:spcBef>
            </a:pPr>
            <a:r>
              <a:rPr lang="en-US" spc="29" sz="2902">
                <a:solidFill>
                  <a:srgbClr val="05345B"/>
                </a:solidFill>
                <a:latin typeface="Montserrat Classic"/>
              </a:rPr>
              <a:t> </a:t>
            </a:r>
          </a:p>
        </p:txBody>
      </p:sp>
      <p:sp>
        <p:nvSpPr>
          <p:cNvPr name="TextBox 8" id="8"/>
          <p:cNvSpPr txBox="true"/>
          <p:nvPr/>
        </p:nvSpPr>
        <p:spPr>
          <a:xfrm rot="0">
            <a:off x="441123" y="2583786"/>
            <a:ext cx="16230600" cy="1072515"/>
          </a:xfrm>
          <a:prstGeom prst="rect">
            <a:avLst/>
          </a:prstGeom>
        </p:spPr>
        <p:txBody>
          <a:bodyPr anchor="t" rtlCol="false" tIns="0" lIns="0" bIns="0" rIns="0">
            <a:spAutoFit/>
          </a:bodyPr>
          <a:lstStyle/>
          <a:p>
            <a:pPr algn="ctr">
              <a:lnSpc>
                <a:spcPts val="4290"/>
              </a:lnSpc>
              <a:spcBef>
                <a:spcPct val="0"/>
              </a:spcBef>
            </a:pPr>
            <a:r>
              <a:rPr lang="en-US" spc="250" sz="3300">
                <a:solidFill>
                  <a:srgbClr val="000000"/>
                </a:solidFill>
                <a:latin typeface="Montserrat Classic"/>
              </a:rPr>
              <a:t>Alta possibilidade de over (dados demasiados) ou under fetching (dados a menos).</a:t>
            </a:r>
          </a:p>
        </p:txBody>
      </p:sp>
      <p:sp>
        <p:nvSpPr>
          <p:cNvPr name="TextBox 9" id="9"/>
          <p:cNvSpPr txBox="true"/>
          <p:nvPr/>
        </p:nvSpPr>
        <p:spPr>
          <a:xfrm rot="0">
            <a:off x="1028700" y="4846288"/>
            <a:ext cx="6702328" cy="1146624"/>
          </a:xfrm>
          <a:prstGeom prst="rect">
            <a:avLst/>
          </a:prstGeom>
        </p:spPr>
        <p:txBody>
          <a:bodyPr anchor="t" rtlCol="false" tIns="0" lIns="0" bIns="0" rIns="0">
            <a:spAutoFit/>
          </a:bodyPr>
          <a:lstStyle/>
          <a:p>
            <a:pPr>
              <a:lnSpc>
                <a:spcPts val="4504"/>
              </a:lnSpc>
            </a:pPr>
            <a:r>
              <a:rPr lang="en-US" spc="263" sz="3464">
                <a:solidFill>
                  <a:srgbClr val="FF1616"/>
                </a:solidFill>
                <a:latin typeface="Montserrat Classic"/>
              </a:rPr>
              <a:t>Graphql:</a:t>
            </a:r>
          </a:p>
          <a:p>
            <a:pPr>
              <a:lnSpc>
                <a:spcPts val="4504"/>
              </a:lnSpc>
            </a:pPr>
          </a:p>
        </p:txBody>
      </p:sp>
    </p:spTree>
  </p:cSld>
  <p:clrMapOvr>
    <a:masterClrMapping/>
  </p:clrMapOvr>
</p:sld>
</file>

<file path=ppt/slides/slide3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1256880"/>
            <a:ext cx="17846877" cy="1593355"/>
            <a:chOff x="0" y="0"/>
            <a:chExt cx="23795836" cy="2124474"/>
          </a:xfrm>
        </p:grpSpPr>
        <p:sp>
          <p:nvSpPr>
            <p:cNvPr name="AutoShape 3" id="3"/>
            <p:cNvSpPr/>
            <p:nvPr/>
          </p:nvSpPr>
          <p:spPr>
            <a:xfrm rot="0">
              <a:off x="0" y="0"/>
              <a:ext cx="23795836" cy="2124474"/>
            </a:xfrm>
            <a:prstGeom prst="rect">
              <a:avLst/>
            </a:prstGeom>
            <a:solidFill>
              <a:srgbClr val="61BFBF"/>
            </a:solidFill>
          </p:spPr>
        </p:sp>
        <p:sp>
          <p:nvSpPr>
            <p:cNvPr name="TextBox 4" id="4"/>
            <p:cNvSpPr txBox="true"/>
            <p:nvPr/>
          </p:nvSpPr>
          <p:spPr>
            <a:xfrm rot="0">
              <a:off x="785954" y="306681"/>
              <a:ext cx="19807168" cy="1314450"/>
            </a:xfrm>
            <a:prstGeom prst="rect">
              <a:avLst/>
            </a:prstGeom>
          </p:spPr>
          <p:txBody>
            <a:bodyPr anchor="t" rtlCol="false" tIns="0" lIns="0" bIns="0" rIns="0">
              <a:spAutoFit/>
            </a:bodyPr>
            <a:lstStyle/>
            <a:p>
              <a:pPr algn="ctr">
                <a:lnSpc>
                  <a:spcPts val="8100"/>
                </a:lnSpc>
              </a:pPr>
              <a:r>
                <a:rPr lang="en-US" sz="6000">
                  <a:solidFill>
                    <a:srgbClr val="05345B"/>
                  </a:solidFill>
                  <a:latin typeface="Montserrat Classic Bold"/>
                </a:rPr>
                <a:t>GRAPHQL VS REST</a:t>
              </a:r>
            </a:p>
          </p:txBody>
        </p:sp>
      </p:grpSp>
      <p:sp>
        <p:nvSpPr>
          <p:cNvPr name="TextBox 5" id="5"/>
          <p:cNvSpPr txBox="true"/>
          <p:nvPr/>
        </p:nvSpPr>
        <p:spPr>
          <a:xfrm rot="0">
            <a:off x="1925949" y="3284942"/>
            <a:ext cx="5434441" cy="1364498"/>
          </a:xfrm>
          <a:prstGeom prst="rect">
            <a:avLst/>
          </a:prstGeom>
        </p:spPr>
        <p:txBody>
          <a:bodyPr anchor="t" rtlCol="false" tIns="0" lIns="0" bIns="0" rIns="0">
            <a:spAutoFit/>
          </a:bodyPr>
          <a:lstStyle/>
          <a:p>
            <a:pPr algn="ctr">
              <a:lnSpc>
                <a:spcPts val="3652"/>
              </a:lnSpc>
            </a:pPr>
            <a:r>
              <a:rPr lang="en-US" spc="213" sz="2809">
                <a:solidFill>
                  <a:srgbClr val="FF1616"/>
                </a:solidFill>
                <a:latin typeface="Montserrat Classic"/>
              </a:rPr>
              <a:t>Graphql: </a:t>
            </a:r>
          </a:p>
          <a:p>
            <a:pPr algn="ctr">
              <a:lnSpc>
                <a:spcPts val="3652"/>
              </a:lnSpc>
            </a:pPr>
          </a:p>
          <a:p>
            <a:pPr algn="ctr">
              <a:lnSpc>
                <a:spcPts val="3652"/>
              </a:lnSpc>
            </a:pPr>
          </a:p>
        </p:txBody>
      </p:sp>
      <p:sp>
        <p:nvSpPr>
          <p:cNvPr name="TextBox 6" id="6"/>
          <p:cNvSpPr txBox="true"/>
          <p:nvPr/>
        </p:nvSpPr>
        <p:spPr>
          <a:xfrm rot="0">
            <a:off x="468155" y="4198886"/>
            <a:ext cx="8675845" cy="5577457"/>
          </a:xfrm>
          <a:prstGeom prst="rect">
            <a:avLst/>
          </a:prstGeom>
        </p:spPr>
        <p:txBody>
          <a:bodyPr anchor="t" rtlCol="false" tIns="0" lIns="0" bIns="0" rIns="0">
            <a:spAutoFit/>
          </a:bodyPr>
          <a:lstStyle/>
          <a:p>
            <a:pPr algn="just">
              <a:lnSpc>
                <a:spcPts val="4955"/>
              </a:lnSpc>
              <a:spcBef>
                <a:spcPct val="0"/>
              </a:spcBef>
            </a:pPr>
            <a:r>
              <a:rPr lang="en-US" spc="33" sz="3303">
                <a:solidFill>
                  <a:srgbClr val="05345B"/>
                </a:solidFill>
                <a:latin typeface="Montserrat Classic"/>
              </a:rPr>
              <a:t>O Graphql remove o requisitos de back-end de criar endpoint específicos para cada tipo de dados necessários;</a:t>
            </a:r>
          </a:p>
          <a:p>
            <a:pPr algn="just">
              <a:lnSpc>
                <a:spcPts val="4955"/>
              </a:lnSpc>
              <a:spcBef>
                <a:spcPct val="0"/>
              </a:spcBef>
            </a:pPr>
            <a:r>
              <a:rPr lang="en-US" spc="33" sz="3303">
                <a:solidFill>
                  <a:srgbClr val="05345B"/>
                </a:solidFill>
                <a:latin typeface="Montserrat Classic"/>
              </a:rPr>
              <a:t>Um desenvolvedor só precisa chamar um único endpoint e isso reduz o trabalho, sempre que algo novo ou alterações surgem nas especificações, etc.</a:t>
            </a:r>
          </a:p>
          <a:p>
            <a:pPr algn="ctr">
              <a:lnSpc>
                <a:spcPts val="4955"/>
              </a:lnSpc>
              <a:spcBef>
                <a:spcPct val="0"/>
              </a:spcBef>
            </a:pPr>
          </a:p>
        </p:txBody>
      </p:sp>
      <p:sp>
        <p:nvSpPr>
          <p:cNvPr name="TextBox 7" id="7"/>
          <p:cNvSpPr txBox="true"/>
          <p:nvPr/>
        </p:nvSpPr>
        <p:spPr>
          <a:xfrm rot="0">
            <a:off x="11824859" y="3284942"/>
            <a:ext cx="5434441" cy="1364498"/>
          </a:xfrm>
          <a:prstGeom prst="rect">
            <a:avLst/>
          </a:prstGeom>
        </p:spPr>
        <p:txBody>
          <a:bodyPr anchor="t" rtlCol="false" tIns="0" lIns="0" bIns="0" rIns="0">
            <a:spAutoFit/>
          </a:bodyPr>
          <a:lstStyle/>
          <a:p>
            <a:pPr algn="ctr">
              <a:lnSpc>
                <a:spcPts val="3652"/>
              </a:lnSpc>
            </a:pPr>
            <a:r>
              <a:rPr lang="en-US" spc="213" sz="2809">
                <a:solidFill>
                  <a:srgbClr val="FF1616"/>
                </a:solidFill>
                <a:latin typeface="Montserrat Classic"/>
              </a:rPr>
              <a:t>Rest </a:t>
            </a:r>
          </a:p>
          <a:p>
            <a:pPr algn="ctr">
              <a:lnSpc>
                <a:spcPts val="3652"/>
              </a:lnSpc>
            </a:pPr>
          </a:p>
          <a:p>
            <a:pPr algn="ctr">
              <a:lnSpc>
                <a:spcPts val="3652"/>
              </a:lnSpc>
            </a:pPr>
          </a:p>
        </p:txBody>
      </p:sp>
      <p:sp>
        <p:nvSpPr>
          <p:cNvPr name="TextBox 8" id="8"/>
          <p:cNvSpPr txBox="true"/>
          <p:nvPr/>
        </p:nvSpPr>
        <p:spPr>
          <a:xfrm rot="0">
            <a:off x="11137924" y="4208411"/>
            <a:ext cx="6911238" cy="1772067"/>
          </a:xfrm>
          <a:prstGeom prst="rect">
            <a:avLst/>
          </a:prstGeom>
        </p:spPr>
        <p:txBody>
          <a:bodyPr anchor="t" rtlCol="false" tIns="0" lIns="0" bIns="0" rIns="0">
            <a:spAutoFit/>
          </a:bodyPr>
          <a:lstStyle/>
          <a:p>
            <a:pPr algn="just">
              <a:lnSpc>
                <a:spcPts val="4793"/>
              </a:lnSpc>
              <a:spcBef>
                <a:spcPct val="0"/>
              </a:spcBef>
            </a:pPr>
            <a:r>
              <a:rPr lang="en-US" spc="31" sz="3195">
                <a:solidFill>
                  <a:srgbClr val="05345B"/>
                </a:solidFill>
                <a:latin typeface="Montserrat Classic"/>
              </a:rPr>
              <a:t>UM end_point para cada tipo de dados necessario</a:t>
            </a:r>
          </a:p>
          <a:p>
            <a:pPr algn="ctr">
              <a:lnSpc>
                <a:spcPts val="4793"/>
              </a:lnSpc>
              <a:spcBef>
                <a:spcPct val="0"/>
              </a:spcBef>
            </a:pP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E2EDF1"/>
        </a:solidFill>
      </p:bgPr>
    </p:bg>
    <p:spTree>
      <p:nvGrpSpPr>
        <p:cNvPr id="1" name=""/>
        <p:cNvGrpSpPr/>
        <p:nvPr/>
      </p:nvGrpSpPr>
      <p:grpSpPr>
        <a:xfrm>
          <a:off x="0" y="0"/>
          <a:ext cx="0" cy="0"/>
          <a:chOff x="0" y="0"/>
          <a:chExt cx="0" cy="0"/>
        </a:xfrm>
      </p:grpSpPr>
      <p:sp>
        <p:nvSpPr>
          <p:cNvPr name="TextBox 2" id="2"/>
          <p:cNvSpPr txBox="true"/>
          <p:nvPr/>
        </p:nvSpPr>
        <p:spPr>
          <a:xfrm rot="0">
            <a:off x="1763851" y="1028700"/>
            <a:ext cx="14760298" cy="723900"/>
          </a:xfrm>
          <a:prstGeom prst="rect">
            <a:avLst/>
          </a:prstGeom>
        </p:spPr>
        <p:txBody>
          <a:bodyPr anchor="t" rtlCol="false" tIns="0" lIns="0" bIns="0" rIns="0">
            <a:spAutoFit/>
          </a:bodyPr>
          <a:lstStyle/>
          <a:p>
            <a:pPr algn="ctr">
              <a:lnSpc>
                <a:spcPts val="5759"/>
              </a:lnSpc>
            </a:pPr>
            <a:r>
              <a:rPr lang="en-US" sz="4800">
                <a:solidFill>
                  <a:srgbClr val="05345B"/>
                </a:solidFill>
                <a:latin typeface="Montserrat Classic Bold"/>
              </a:rPr>
              <a:t>UM RESUMO ENTRE REST E GRAPHQL</a:t>
            </a:r>
          </a:p>
        </p:txBody>
      </p:sp>
      <p:sp>
        <p:nvSpPr>
          <p:cNvPr name="TextBox 3" id="3"/>
          <p:cNvSpPr txBox="true"/>
          <p:nvPr/>
        </p:nvSpPr>
        <p:spPr>
          <a:xfrm rot="0">
            <a:off x="2105570" y="2487673"/>
            <a:ext cx="15153730" cy="6842512"/>
          </a:xfrm>
          <a:prstGeom prst="rect">
            <a:avLst/>
          </a:prstGeom>
        </p:spPr>
        <p:txBody>
          <a:bodyPr anchor="t" rtlCol="false" tIns="0" lIns="0" bIns="0" rIns="0">
            <a:spAutoFit/>
          </a:bodyPr>
          <a:lstStyle/>
          <a:p>
            <a:pPr algn="just" marL="519564" indent="-259782" lvl="1">
              <a:lnSpc>
                <a:spcPts val="3609"/>
              </a:lnSpc>
              <a:buFont typeface="Arial"/>
              <a:buChar char="•"/>
            </a:pPr>
            <a:r>
              <a:rPr lang="en-US" spc="7" sz="2406">
                <a:solidFill>
                  <a:srgbClr val="05345B"/>
                </a:solidFill>
                <a:latin typeface="Arimo Bold"/>
              </a:rPr>
              <a:t>endpoints únicos que recebem parâmetros dinâmicos</a:t>
            </a:r>
          </a:p>
          <a:p>
            <a:pPr algn="just" marL="519564" indent="-259782" lvl="1">
              <a:lnSpc>
                <a:spcPts val="3609"/>
              </a:lnSpc>
              <a:buFont typeface="Arial"/>
              <a:buChar char="•"/>
            </a:pPr>
            <a:r>
              <a:rPr lang="en-US" spc="10" sz="2406">
                <a:solidFill>
                  <a:srgbClr val="05345B"/>
                </a:solidFill>
                <a:latin typeface="Arimo Bold"/>
              </a:rPr>
              <a:t>permite um desenvolvimento mais dinâmico uma vez implementado</a:t>
            </a:r>
          </a:p>
          <a:p>
            <a:pPr algn="just" marL="519564" indent="-259782" lvl="1">
              <a:lnSpc>
                <a:spcPts val="3609"/>
              </a:lnSpc>
              <a:buFont typeface="Arial"/>
              <a:buChar char="•"/>
            </a:pPr>
            <a:r>
              <a:rPr lang="en-US" spc="10" sz="2406">
                <a:solidFill>
                  <a:srgbClr val="05345B"/>
                </a:solidFill>
                <a:latin typeface="Arimo Bold"/>
              </a:rPr>
              <a:t>fornece servidores sem estado e acesso controlado flexível aos recursos. Enquanto no REST, é controle completo e os dados são fornecidos com base no que o back-end codificou, o GraphQL coloca controles sobre o que pode ser acessado, mas deixa a estrutura dos dados para o front-end.</a:t>
            </a:r>
          </a:p>
          <a:p>
            <a:pPr algn="just" marL="519564" indent="-259782" lvl="1">
              <a:lnSpc>
                <a:spcPts val="3609"/>
              </a:lnSpc>
              <a:buFont typeface="Arial"/>
              <a:buChar char="•"/>
            </a:pPr>
            <a:r>
              <a:rPr lang="en-US" spc="10" sz="2406">
                <a:solidFill>
                  <a:srgbClr val="05345B"/>
                </a:solidFill>
                <a:latin typeface="Arimo Bold"/>
              </a:rPr>
              <a:t>envia apenas uma única solicitação no corpo e inclui uma consulta que contém todos os requisitos de dados. Isso traz dados para o front-end e reduz a quantidade de carga de trabalho necessária no back-end para se ajustar às necessidades de mudança dos requisitos de dados.</a:t>
            </a:r>
          </a:p>
          <a:p>
            <a:pPr algn="just" marL="519564" indent="-259782" lvl="1">
              <a:lnSpc>
                <a:spcPts val="3609"/>
              </a:lnSpc>
              <a:buFont typeface="Arial"/>
              <a:buChar char="•"/>
            </a:pPr>
            <a:r>
              <a:rPr lang="en-US" spc="10" sz="2406">
                <a:solidFill>
                  <a:srgbClr val="05345B"/>
                </a:solidFill>
                <a:latin typeface="Arimo Bold"/>
              </a:rPr>
              <a:t>o campo raiz retornará um campo de dados com todos os dados que você deseja e no formato que você precisa</a:t>
            </a:r>
          </a:p>
          <a:p>
            <a:pPr algn="just" marL="519564" indent="-259782" lvl="1">
              <a:lnSpc>
                <a:spcPts val="3609"/>
              </a:lnSpc>
              <a:buFont typeface="Arial"/>
              <a:buChar char="•"/>
            </a:pPr>
            <a:r>
              <a:rPr lang="en-US" spc="10" sz="2406">
                <a:solidFill>
                  <a:srgbClr val="05345B"/>
                </a:solidFill>
                <a:latin typeface="Arimo Bold"/>
              </a:rPr>
              <a:t>permite iteração rápida e feedback mais rápido para o negócio</a:t>
            </a:r>
          </a:p>
          <a:p>
            <a:pPr algn="just">
              <a:lnSpc>
                <a:spcPts val="3609"/>
              </a:lnSpc>
            </a:pPr>
          </a:p>
          <a:p>
            <a:pPr algn="just">
              <a:lnSpc>
                <a:spcPts val="3609"/>
              </a:lnSpc>
            </a:pPr>
          </a:p>
        </p:txBody>
      </p:sp>
      <p:sp>
        <p:nvSpPr>
          <p:cNvPr name="AutoShape 4" id="4"/>
          <p:cNvSpPr/>
          <p:nvPr/>
        </p:nvSpPr>
        <p:spPr>
          <a:xfrm rot="0">
            <a:off x="-187267" y="-226292"/>
            <a:ext cx="1398878" cy="10701554"/>
          </a:xfrm>
          <a:prstGeom prst="rect">
            <a:avLst/>
          </a:prstGeom>
          <a:solidFill>
            <a:srgbClr val="05345B"/>
          </a:solidFill>
        </p:spPr>
      </p:sp>
      <p:sp>
        <p:nvSpPr>
          <p:cNvPr name="AutoShape 5" id="5"/>
          <p:cNvSpPr/>
          <p:nvPr/>
        </p:nvSpPr>
        <p:spPr>
          <a:xfrm rot="0">
            <a:off x="2359752" y="9205162"/>
            <a:ext cx="14899548" cy="34123"/>
          </a:xfrm>
          <a:prstGeom prst="rect">
            <a:avLst/>
          </a:prstGeom>
          <a:solidFill>
            <a:srgbClr val="05345B"/>
          </a:solidFill>
        </p:spPr>
      </p:sp>
    </p:spTree>
  </p:cSld>
  <p:clrMapOvr>
    <a:masterClrMapping/>
  </p:clrMapOvr>
</p:sld>
</file>

<file path=ppt/slides/slide38.xml><?xml version="1.0" encoding="utf-8"?>
<p:sld xmlns:p="http://schemas.openxmlformats.org/presentationml/2006/main" xmlns:a="http://schemas.openxmlformats.org/drawingml/2006/main">
  <p:cSld>
    <p:bg>
      <p:bgPr>
        <a:solidFill>
          <a:srgbClr val="E2EDF1"/>
        </a:solidFill>
      </p:bgPr>
    </p:bg>
    <p:spTree>
      <p:nvGrpSpPr>
        <p:cNvPr id="1" name=""/>
        <p:cNvGrpSpPr/>
        <p:nvPr/>
      </p:nvGrpSpPr>
      <p:grpSpPr>
        <a:xfrm>
          <a:off x="0" y="0"/>
          <a:ext cx="0" cy="0"/>
          <a:chOff x="0" y="0"/>
          <a:chExt cx="0" cy="0"/>
        </a:xfrm>
      </p:grpSpPr>
      <p:sp>
        <p:nvSpPr>
          <p:cNvPr name="TextBox 2" id="2"/>
          <p:cNvSpPr txBox="true"/>
          <p:nvPr/>
        </p:nvSpPr>
        <p:spPr>
          <a:xfrm rot="0">
            <a:off x="1763851" y="1028700"/>
            <a:ext cx="14760298" cy="723900"/>
          </a:xfrm>
          <a:prstGeom prst="rect">
            <a:avLst/>
          </a:prstGeom>
        </p:spPr>
        <p:txBody>
          <a:bodyPr anchor="t" rtlCol="false" tIns="0" lIns="0" bIns="0" rIns="0">
            <a:spAutoFit/>
          </a:bodyPr>
          <a:lstStyle/>
          <a:p>
            <a:pPr algn="ctr">
              <a:lnSpc>
                <a:spcPts val="5759"/>
              </a:lnSpc>
            </a:pPr>
            <a:r>
              <a:rPr lang="en-US" sz="4800">
                <a:solidFill>
                  <a:srgbClr val="05345B"/>
                </a:solidFill>
                <a:latin typeface="Montserrat Classic Bold"/>
              </a:rPr>
              <a:t>UM RESUMO ENTRE REST E GRAPHQL</a:t>
            </a:r>
          </a:p>
        </p:txBody>
      </p:sp>
      <p:sp>
        <p:nvSpPr>
          <p:cNvPr name="TextBox 3" id="3"/>
          <p:cNvSpPr txBox="true"/>
          <p:nvPr/>
        </p:nvSpPr>
        <p:spPr>
          <a:xfrm rot="0">
            <a:off x="2181302" y="3295533"/>
            <a:ext cx="15077998" cy="6145389"/>
          </a:xfrm>
          <a:prstGeom prst="rect">
            <a:avLst/>
          </a:prstGeom>
        </p:spPr>
        <p:txBody>
          <a:bodyPr anchor="t" rtlCol="false" tIns="0" lIns="0" bIns="0" rIns="0">
            <a:spAutoFit/>
          </a:bodyPr>
          <a:lstStyle/>
          <a:p>
            <a:pPr algn="just">
              <a:lnSpc>
                <a:spcPts val="4055"/>
              </a:lnSpc>
            </a:pPr>
            <a:r>
              <a:rPr lang="en-US" spc="8" sz="2703">
                <a:solidFill>
                  <a:srgbClr val="05345B"/>
                </a:solidFill>
                <a:latin typeface="Arimo Bold"/>
              </a:rPr>
              <a:t>Rest</a:t>
            </a:r>
          </a:p>
          <a:p>
            <a:pPr algn="just">
              <a:lnSpc>
                <a:spcPts val="4055"/>
              </a:lnSpc>
            </a:pPr>
          </a:p>
          <a:p>
            <a:pPr algn="just" marL="583727" indent="-291863" lvl="1">
              <a:lnSpc>
                <a:spcPts val="4055"/>
              </a:lnSpc>
              <a:buFont typeface="Arial"/>
              <a:buChar char="•"/>
            </a:pPr>
            <a:r>
              <a:rPr lang="en-US" spc="9" sz="2703">
                <a:solidFill>
                  <a:srgbClr val="05345B"/>
                </a:solidFill>
                <a:latin typeface="Arimo Bold"/>
              </a:rPr>
              <a:t>vários endpoints</a:t>
            </a:r>
          </a:p>
          <a:p>
            <a:pPr algn="just" marL="583727" indent="-291863" lvl="1">
              <a:lnSpc>
                <a:spcPts val="4055"/>
              </a:lnSpc>
              <a:buFont typeface="Arial"/>
              <a:buChar char="•"/>
            </a:pPr>
            <a:r>
              <a:rPr lang="en-US" spc="9" sz="2703">
                <a:solidFill>
                  <a:srgbClr val="05345B"/>
                </a:solidFill>
                <a:latin typeface="Arimo Bold"/>
              </a:rPr>
              <a:t>estrutura de dados é controlada pelo backend</a:t>
            </a:r>
          </a:p>
          <a:p>
            <a:pPr algn="just" marL="583727" indent="-291863" lvl="1">
              <a:lnSpc>
                <a:spcPts val="4055"/>
              </a:lnSpc>
              <a:buFont typeface="Arial"/>
              <a:buChar char="•"/>
            </a:pPr>
            <a:r>
              <a:rPr lang="en-US" spc="9" sz="2703">
                <a:solidFill>
                  <a:srgbClr val="05345B"/>
                </a:solidFill>
                <a:latin typeface="Arimo Bold"/>
              </a:rPr>
              <a:t>fornece servidores sem estado e acesso estruturado a recursos</a:t>
            </a:r>
          </a:p>
          <a:p>
            <a:pPr algn="just" marL="583727" indent="-291863" lvl="1">
              <a:lnSpc>
                <a:spcPts val="4055"/>
              </a:lnSpc>
              <a:buFont typeface="Arial"/>
              <a:buChar char="•"/>
            </a:pPr>
            <a:r>
              <a:rPr lang="en-US" spc="9" sz="2703">
                <a:solidFill>
                  <a:srgbClr val="05345B"/>
                </a:solidFill>
                <a:latin typeface="Arimo Bold"/>
              </a:rPr>
              <a:t>frontend não tem controle sobre como e como os dados se parecem</a:t>
            </a:r>
          </a:p>
          <a:p>
            <a:pPr algn="just" marL="583727" indent="-291863" lvl="1">
              <a:lnSpc>
                <a:spcPts val="4055"/>
              </a:lnSpc>
              <a:buFont typeface="Arial"/>
              <a:buChar char="•"/>
            </a:pPr>
            <a:r>
              <a:rPr lang="en-US" spc="9" sz="2703">
                <a:solidFill>
                  <a:srgbClr val="05345B"/>
                </a:solidFill>
                <a:latin typeface="Arimo Bold"/>
              </a:rPr>
              <a:t>estruturado de acordo com a visão que serve. Isso significa que o back-end precisa criar novas APIs ou ajustar as existentes para fornecer a quantidade e o tipo de dados corretos. Isso pode levar a um maior tempo de produção e retardar o processo de desenvolvimento.</a:t>
            </a:r>
          </a:p>
          <a:p>
            <a:pPr algn="just">
              <a:lnSpc>
                <a:spcPts val="4055"/>
              </a:lnSpc>
            </a:pPr>
          </a:p>
          <a:p>
            <a:pPr algn="just">
              <a:lnSpc>
                <a:spcPts val="4055"/>
              </a:lnSpc>
            </a:pPr>
          </a:p>
        </p:txBody>
      </p:sp>
      <p:sp>
        <p:nvSpPr>
          <p:cNvPr name="AutoShape 4" id="4"/>
          <p:cNvSpPr/>
          <p:nvPr/>
        </p:nvSpPr>
        <p:spPr>
          <a:xfrm rot="0">
            <a:off x="-187267" y="-226292"/>
            <a:ext cx="1398878" cy="10701554"/>
          </a:xfrm>
          <a:prstGeom prst="rect">
            <a:avLst/>
          </a:prstGeom>
          <a:solidFill>
            <a:srgbClr val="05345B"/>
          </a:solidFill>
        </p:spPr>
      </p:sp>
      <p:sp>
        <p:nvSpPr>
          <p:cNvPr name="AutoShape 5" id="5"/>
          <p:cNvSpPr/>
          <p:nvPr/>
        </p:nvSpPr>
        <p:spPr>
          <a:xfrm rot="0">
            <a:off x="2359752" y="9205162"/>
            <a:ext cx="14899548" cy="34123"/>
          </a:xfrm>
          <a:prstGeom prst="rect">
            <a:avLst/>
          </a:prstGeom>
          <a:solidFill>
            <a:srgbClr val="05345B"/>
          </a:solidFill>
        </p:spPr>
      </p:sp>
    </p:spTree>
  </p:cSld>
  <p:clrMapOvr>
    <a:masterClrMapping/>
  </p:clrMapOvr>
</p:sld>
</file>

<file path=ppt/slides/slide39.xml><?xml version="1.0" encoding="utf-8"?>
<p:sld xmlns:p="http://schemas.openxmlformats.org/presentationml/2006/main" xmlns:a="http://schemas.openxmlformats.org/drawingml/2006/main">
  <p:cSld>
    <p:bg>
      <p:bgPr>
        <a:solidFill>
          <a:srgbClr val="E2EDF1"/>
        </a:solidFill>
      </p:bgPr>
    </p:bg>
    <p:spTree>
      <p:nvGrpSpPr>
        <p:cNvPr id="1" name=""/>
        <p:cNvGrpSpPr/>
        <p:nvPr/>
      </p:nvGrpSpPr>
      <p:grpSpPr>
        <a:xfrm>
          <a:off x="0" y="0"/>
          <a:ext cx="0" cy="0"/>
          <a:chOff x="0" y="0"/>
          <a:chExt cx="0" cy="0"/>
        </a:xfrm>
      </p:grpSpPr>
      <p:sp>
        <p:nvSpPr>
          <p:cNvPr name="TextBox 2" id="2"/>
          <p:cNvSpPr txBox="true"/>
          <p:nvPr/>
        </p:nvSpPr>
        <p:spPr>
          <a:xfrm rot="0">
            <a:off x="2359752" y="848040"/>
            <a:ext cx="13680926" cy="680489"/>
          </a:xfrm>
          <a:prstGeom prst="rect">
            <a:avLst/>
          </a:prstGeom>
        </p:spPr>
        <p:txBody>
          <a:bodyPr anchor="t" rtlCol="false" tIns="0" lIns="0" bIns="0" rIns="0">
            <a:spAutoFit/>
          </a:bodyPr>
          <a:lstStyle/>
          <a:p>
            <a:pPr algn="ctr">
              <a:lnSpc>
                <a:spcPts val="5338"/>
              </a:lnSpc>
            </a:pPr>
            <a:r>
              <a:rPr lang="en-US" sz="4448">
                <a:solidFill>
                  <a:srgbClr val="05345B"/>
                </a:solidFill>
                <a:latin typeface="Montserrat Classic Bold"/>
              </a:rPr>
              <a:t>PORQUE USAR O GRAPHQL ?</a:t>
            </a:r>
          </a:p>
        </p:txBody>
      </p:sp>
      <p:sp>
        <p:nvSpPr>
          <p:cNvPr name="TextBox 3" id="3"/>
          <p:cNvSpPr txBox="true"/>
          <p:nvPr/>
        </p:nvSpPr>
        <p:spPr>
          <a:xfrm rot="0">
            <a:off x="1931375" y="2475119"/>
            <a:ext cx="15756302" cy="6730043"/>
          </a:xfrm>
          <a:prstGeom prst="rect">
            <a:avLst/>
          </a:prstGeom>
        </p:spPr>
        <p:txBody>
          <a:bodyPr anchor="t" rtlCol="false" tIns="0" lIns="0" bIns="0" rIns="0">
            <a:spAutoFit/>
          </a:bodyPr>
          <a:lstStyle/>
          <a:p>
            <a:pPr algn="just">
              <a:lnSpc>
                <a:spcPts val="5787"/>
              </a:lnSpc>
            </a:pPr>
          </a:p>
          <a:p>
            <a:pPr algn="just">
              <a:lnSpc>
                <a:spcPts val="5787"/>
              </a:lnSpc>
            </a:pPr>
            <a:r>
              <a:rPr lang="en-US" spc="38" sz="3858">
                <a:solidFill>
                  <a:srgbClr val="05345B"/>
                </a:solidFill>
                <a:latin typeface="Montserrat Classic Bold"/>
              </a:rPr>
              <a:t>     Por que usar:</a:t>
            </a:r>
          </a:p>
          <a:p>
            <a:pPr algn="just">
              <a:lnSpc>
                <a:spcPts val="5787"/>
              </a:lnSpc>
            </a:pPr>
          </a:p>
          <a:p>
            <a:pPr algn="just" marL="734059" indent="-367030" lvl="1">
              <a:lnSpc>
                <a:spcPts val="5099"/>
              </a:lnSpc>
              <a:buFont typeface="Arial"/>
              <a:buChar char="•"/>
            </a:pPr>
            <a:r>
              <a:rPr lang="en-US" spc="33" sz="3399">
                <a:solidFill>
                  <a:srgbClr val="05345B"/>
                </a:solidFill>
                <a:latin typeface="Montserrat Classic"/>
              </a:rPr>
              <a:t>Fornece uma descrição completa e compreensível dos dados em sua API;</a:t>
            </a:r>
          </a:p>
          <a:p>
            <a:pPr algn="just" marL="734059" indent="-367030" lvl="1">
              <a:lnSpc>
                <a:spcPts val="5099"/>
              </a:lnSpc>
              <a:buFont typeface="Arial"/>
              <a:buChar char="•"/>
            </a:pPr>
            <a:r>
              <a:rPr lang="en-US" spc="33" sz="3399">
                <a:solidFill>
                  <a:srgbClr val="05345B"/>
                </a:solidFill>
                <a:latin typeface="Montserrat Classic"/>
              </a:rPr>
              <a:t>Oferece aos clientes o poder de solicitar exatamente o que eles precisam e nada mais.</a:t>
            </a:r>
          </a:p>
          <a:p>
            <a:pPr algn="just" marL="734059" indent="-367030" lvl="1">
              <a:lnSpc>
                <a:spcPts val="5099"/>
              </a:lnSpc>
              <a:buFont typeface="Arial"/>
              <a:buChar char="•"/>
            </a:pPr>
            <a:r>
              <a:rPr lang="en-US" spc="33" sz="3399">
                <a:solidFill>
                  <a:srgbClr val="05345B"/>
                </a:solidFill>
                <a:latin typeface="Montserrat Classic"/>
              </a:rPr>
              <a:t>Facilita a evolução das APIs ao longo do tempo e fornece poderosas ferramentas ao desenvolvedor.</a:t>
            </a:r>
          </a:p>
          <a:p>
            <a:pPr algn="just">
              <a:lnSpc>
                <a:spcPts val="5787"/>
              </a:lnSpc>
            </a:pPr>
          </a:p>
        </p:txBody>
      </p:sp>
      <p:sp>
        <p:nvSpPr>
          <p:cNvPr name="AutoShape 4" id="4"/>
          <p:cNvSpPr/>
          <p:nvPr/>
        </p:nvSpPr>
        <p:spPr>
          <a:xfrm rot="0">
            <a:off x="-187267" y="-226292"/>
            <a:ext cx="1398878" cy="10701554"/>
          </a:xfrm>
          <a:prstGeom prst="rect">
            <a:avLst/>
          </a:prstGeom>
          <a:solidFill>
            <a:srgbClr val="05345B"/>
          </a:solidFill>
        </p:spPr>
      </p:sp>
      <p:sp>
        <p:nvSpPr>
          <p:cNvPr name="AutoShape 5" id="5"/>
          <p:cNvSpPr/>
          <p:nvPr/>
        </p:nvSpPr>
        <p:spPr>
          <a:xfrm rot="0">
            <a:off x="2359752" y="9205162"/>
            <a:ext cx="14899548" cy="34123"/>
          </a:xfrm>
          <a:prstGeom prst="rect">
            <a:avLst/>
          </a:prstGeom>
          <a:solidFill>
            <a:srgbClr val="05345B"/>
          </a:solid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2EDF1"/>
        </a:solidFill>
      </p:bgPr>
    </p:bg>
    <p:spTree>
      <p:nvGrpSpPr>
        <p:cNvPr id="1" name=""/>
        <p:cNvGrpSpPr/>
        <p:nvPr/>
      </p:nvGrpSpPr>
      <p:grpSpPr>
        <a:xfrm>
          <a:off x="0" y="0"/>
          <a:ext cx="0" cy="0"/>
          <a:chOff x="0" y="0"/>
          <a:chExt cx="0" cy="0"/>
        </a:xfrm>
      </p:grpSpPr>
      <p:sp>
        <p:nvSpPr>
          <p:cNvPr name="TextBox 2" id="2"/>
          <p:cNvSpPr txBox="true"/>
          <p:nvPr/>
        </p:nvSpPr>
        <p:spPr>
          <a:xfrm rot="0">
            <a:off x="3676754" y="384611"/>
            <a:ext cx="10934493" cy="649499"/>
          </a:xfrm>
          <a:prstGeom prst="rect">
            <a:avLst/>
          </a:prstGeom>
        </p:spPr>
        <p:txBody>
          <a:bodyPr anchor="t" rtlCol="false" tIns="0" lIns="0" bIns="0" rIns="0">
            <a:spAutoFit/>
          </a:bodyPr>
          <a:lstStyle/>
          <a:p>
            <a:pPr algn="ctr">
              <a:lnSpc>
                <a:spcPts val="5272"/>
              </a:lnSpc>
            </a:pPr>
            <a:r>
              <a:rPr lang="en-US" sz="3905">
                <a:solidFill>
                  <a:srgbClr val="05345B"/>
                </a:solidFill>
                <a:latin typeface="Montserrat Classic Bold"/>
              </a:rPr>
              <a:t>ARQUITETURA CLIENTE-SERVIDOR</a:t>
            </a:r>
          </a:p>
        </p:txBody>
      </p:sp>
      <p:pic>
        <p:nvPicPr>
          <p:cNvPr name="Picture 3" id="3"/>
          <p:cNvPicPr>
            <a:picLocks noChangeAspect="true"/>
          </p:cNvPicPr>
          <p:nvPr/>
        </p:nvPicPr>
        <p:blipFill>
          <a:blip r:embed="rId2"/>
          <a:srcRect l="192" t="0" r="192" b="0"/>
          <a:stretch>
            <a:fillRect/>
          </a:stretch>
        </p:blipFill>
        <p:spPr>
          <a:xfrm flipH="false" flipV="false" rot="0">
            <a:off x="2773878" y="2432220"/>
            <a:ext cx="12658782" cy="7677516"/>
          </a:xfrm>
          <a:prstGeom prst="rect">
            <a:avLst/>
          </a:prstGeom>
        </p:spPr>
      </p:pic>
    </p:spTree>
  </p:cSld>
  <p:clrMapOvr>
    <a:masterClrMapping/>
  </p:clrMapOvr>
</p:sld>
</file>

<file path=ppt/slides/slide4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3569760"/>
            <a:ext cx="262303" cy="262303"/>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1BFBF"/>
            </a:solidFill>
          </p:spPr>
        </p:sp>
      </p:grpSp>
      <p:grpSp>
        <p:nvGrpSpPr>
          <p:cNvPr name="Group 4" id="4"/>
          <p:cNvGrpSpPr/>
          <p:nvPr/>
        </p:nvGrpSpPr>
        <p:grpSpPr>
          <a:xfrm rot="0">
            <a:off x="9648649" y="3418015"/>
            <a:ext cx="303489" cy="303489"/>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1BFBF"/>
            </a:solidFill>
          </p:spPr>
        </p:sp>
      </p:grpSp>
      <p:grpSp>
        <p:nvGrpSpPr>
          <p:cNvPr name="Group 6" id="6"/>
          <p:cNvGrpSpPr/>
          <p:nvPr/>
        </p:nvGrpSpPr>
        <p:grpSpPr>
          <a:xfrm rot="0">
            <a:off x="2706530" y="715025"/>
            <a:ext cx="12481404" cy="1833762"/>
            <a:chOff x="0" y="0"/>
            <a:chExt cx="16641871" cy="2445016"/>
          </a:xfrm>
        </p:grpSpPr>
        <p:sp>
          <p:nvSpPr>
            <p:cNvPr name="AutoShape 7" id="7"/>
            <p:cNvSpPr/>
            <p:nvPr/>
          </p:nvSpPr>
          <p:spPr>
            <a:xfrm rot="0">
              <a:off x="0" y="0"/>
              <a:ext cx="16641871" cy="2445016"/>
            </a:xfrm>
            <a:prstGeom prst="rect">
              <a:avLst/>
            </a:prstGeom>
            <a:solidFill>
              <a:srgbClr val="61BFBF"/>
            </a:solidFill>
          </p:spPr>
        </p:sp>
        <p:sp>
          <p:nvSpPr>
            <p:cNvPr name="TextBox 8" id="8"/>
            <p:cNvSpPr txBox="true"/>
            <p:nvPr/>
          </p:nvSpPr>
          <p:spPr>
            <a:xfrm rot="0">
              <a:off x="549666" y="223945"/>
              <a:ext cx="13852354" cy="1869054"/>
            </a:xfrm>
            <a:prstGeom prst="rect">
              <a:avLst/>
            </a:prstGeom>
          </p:spPr>
          <p:txBody>
            <a:bodyPr anchor="t" rtlCol="false" tIns="0" lIns="0" bIns="0" rIns="0">
              <a:spAutoFit/>
            </a:bodyPr>
            <a:lstStyle/>
            <a:p>
              <a:pPr algn="ctr">
                <a:lnSpc>
                  <a:spcPts val="5664"/>
                </a:lnSpc>
              </a:pPr>
              <a:r>
                <a:rPr lang="en-US" sz="4196">
                  <a:solidFill>
                    <a:srgbClr val="05345B"/>
                  </a:solidFill>
                  <a:latin typeface="Montserrat Classic Bold"/>
                </a:rPr>
                <a:t>QUAIS AS OPERAÇÕES DO GRAPHQL ?</a:t>
              </a:r>
            </a:p>
            <a:p>
              <a:pPr algn="ctr">
                <a:lnSpc>
                  <a:spcPts val="5664"/>
                </a:lnSpc>
              </a:pPr>
            </a:p>
          </p:txBody>
        </p:sp>
      </p:grpSp>
      <p:sp>
        <p:nvSpPr>
          <p:cNvPr name="TextBox 9" id="9"/>
          <p:cNvSpPr txBox="true"/>
          <p:nvPr/>
        </p:nvSpPr>
        <p:spPr>
          <a:xfrm rot="0">
            <a:off x="1456036" y="3379915"/>
            <a:ext cx="6557549" cy="1099949"/>
          </a:xfrm>
          <a:prstGeom prst="rect">
            <a:avLst/>
          </a:prstGeom>
        </p:spPr>
        <p:txBody>
          <a:bodyPr anchor="t" rtlCol="false" tIns="0" lIns="0" bIns="0" rIns="0">
            <a:spAutoFit/>
          </a:bodyPr>
          <a:lstStyle/>
          <a:p>
            <a:pPr>
              <a:lnSpc>
                <a:spcPts val="4406"/>
              </a:lnSpc>
            </a:pPr>
            <a:r>
              <a:rPr lang="en-US" spc="257" sz="3389">
                <a:solidFill>
                  <a:srgbClr val="FF1616"/>
                </a:solidFill>
                <a:latin typeface="Montserrat Classic"/>
              </a:rPr>
              <a:t>Consultas</a:t>
            </a:r>
          </a:p>
          <a:p>
            <a:pPr>
              <a:lnSpc>
                <a:spcPts val="4406"/>
              </a:lnSpc>
            </a:pPr>
          </a:p>
        </p:txBody>
      </p:sp>
      <p:sp>
        <p:nvSpPr>
          <p:cNvPr name="TextBox 10" id="10"/>
          <p:cNvSpPr txBox="true"/>
          <p:nvPr/>
        </p:nvSpPr>
        <p:spPr>
          <a:xfrm rot="0">
            <a:off x="10158939" y="3197904"/>
            <a:ext cx="6702328" cy="575124"/>
          </a:xfrm>
          <a:prstGeom prst="rect">
            <a:avLst/>
          </a:prstGeom>
        </p:spPr>
        <p:txBody>
          <a:bodyPr anchor="t" rtlCol="false" tIns="0" lIns="0" bIns="0" rIns="0">
            <a:spAutoFit/>
          </a:bodyPr>
          <a:lstStyle/>
          <a:p>
            <a:pPr>
              <a:lnSpc>
                <a:spcPts val="4504"/>
              </a:lnSpc>
            </a:pPr>
            <a:r>
              <a:rPr lang="en-US" spc="263" sz="3464">
                <a:solidFill>
                  <a:srgbClr val="FF1616"/>
                </a:solidFill>
                <a:latin typeface="Montserrat Classic"/>
              </a:rPr>
              <a:t>Mutações</a:t>
            </a:r>
          </a:p>
        </p:txBody>
      </p:sp>
      <p:sp>
        <p:nvSpPr>
          <p:cNvPr name="TextBox 11" id="11"/>
          <p:cNvSpPr txBox="true"/>
          <p:nvPr/>
        </p:nvSpPr>
        <p:spPr>
          <a:xfrm rot="0">
            <a:off x="9144000" y="4328730"/>
            <a:ext cx="6539878" cy="5231658"/>
          </a:xfrm>
          <a:prstGeom prst="rect">
            <a:avLst/>
          </a:prstGeom>
        </p:spPr>
        <p:txBody>
          <a:bodyPr anchor="t" rtlCol="false" tIns="0" lIns="0" bIns="0" rIns="0">
            <a:spAutoFit/>
          </a:bodyPr>
          <a:lstStyle/>
          <a:p>
            <a:pPr algn="ctr">
              <a:lnSpc>
                <a:spcPts val="2582"/>
              </a:lnSpc>
              <a:spcBef>
                <a:spcPct val="0"/>
              </a:spcBef>
            </a:pPr>
            <a:r>
              <a:rPr lang="en-US" spc="150" sz="1986">
                <a:solidFill>
                  <a:srgbClr val="000000"/>
                </a:solidFill>
                <a:latin typeface="Montserrat Classic"/>
              </a:rPr>
              <a:t>  mutation CreateLocation($location:</a:t>
            </a:r>
          </a:p>
          <a:p>
            <a:pPr algn="ctr">
              <a:lnSpc>
                <a:spcPts val="2582"/>
              </a:lnSpc>
              <a:spcBef>
                <a:spcPct val="0"/>
              </a:spcBef>
            </a:pPr>
            <a:r>
              <a:rPr lang="en-US" spc="150" sz="1986">
                <a:solidFill>
                  <a:srgbClr val="000000"/>
                </a:solidFill>
                <a:latin typeface="Montserrat Classic"/>
              </a:rPr>
              <a:t>   JSON, $city: String,</a:t>
            </a:r>
          </a:p>
          <a:p>
            <a:pPr algn="ctr">
              <a:lnSpc>
                <a:spcPts val="2582"/>
              </a:lnSpc>
              <a:spcBef>
                <a:spcPct val="0"/>
              </a:spcBef>
            </a:pPr>
            <a:r>
              <a:rPr lang="en-US" spc="150" sz="1986">
                <a:solidFill>
                  <a:srgbClr val="000000"/>
                </a:solidFill>
                <a:latin typeface="Montserrat Classic"/>
              </a:rPr>
              <a:t>    $country: String){</a:t>
            </a:r>
          </a:p>
          <a:p>
            <a:pPr algn="ctr">
              <a:lnSpc>
                <a:spcPts val="2582"/>
              </a:lnSpc>
              <a:spcBef>
                <a:spcPct val="0"/>
              </a:spcBef>
            </a:pPr>
            <a:r>
              <a:rPr lang="en-US" spc="150" sz="1986">
                <a:solidFill>
                  <a:srgbClr val="000000"/>
                </a:solidFill>
                <a:latin typeface="Montserrat Classic"/>
              </a:rPr>
              <a:t>    createLocation(data:{</a:t>
            </a:r>
          </a:p>
          <a:p>
            <a:pPr algn="ctr">
              <a:lnSpc>
                <a:spcPts val="2582"/>
              </a:lnSpc>
              <a:spcBef>
                <a:spcPct val="0"/>
              </a:spcBef>
            </a:pPr>
            <a:r>
              <a:rPr lang="en-US" spc="150" sz="1986">
                <a:solidFill>
                  <a:srgbClr val="000000"/>
                </a:solidFill>
                <a:latin typeface="Montserrat Classic"/>
              </a:rPr>
              <a:t>      geolocation:$location,</a:t>
            </a:r>
          </a:p>
          <a:p>
            <a:pPr algn="ctr">
              <a:lnSpc>
                <a:spcPts val="2582"/>
              </a:lnSpc>
              <a:spcBef>
                <a:spcPct val="0"/>
              </a:spcBef>
            </a:pPr>
            <a:r>
              <a:rPr lang="en-US" spc="150" sz="1986">
                <a:solidFill>
                  <a:srgbClr val="000000"/>
                </a:solidFill>
                <a:latin typeface="Montserrat Classic"/>
              </a:rPr>
              <a:t>      City: $city,</a:t>
            </a:r>
          </a:p>
          <a:p>
            <a:pPr algn="ctr">
              <a:lnSpc>
                <a:spcPts val="2582"/>
              </a:lnSpc>
              <a:spcBef>
                <a:spcPct val="0"/>
              </a:spcBef>
            </a:pPr>
            <a:r>
              <a:rPr lang="en-US" spc="150" sz="1986">
                <a:solidFill>
                  <a:srgbClr val="000000"/>
                </a:solidFill>
                <a:latin typeface="Montserrat Classic"/>
              </a:rPr>
              <a:t>      country: $country,</a:t>
            </a:r>
          </a:p>
          <a:p>
            <a:pPr algn="ctr">
              <a:lnSpc>
                <a:spcPts val="2582"/>
              </a:lnSpc>
              <a:spcBef>
                <a:spcPct val="0"/>
              </a:spcBef>
            </a:pPr>
            <a:r>
              <a:rPr lang="en-US" spc="150" sz="1986">
                <a:solidFill>
                  <a:srgbClr val="000000"/>
                </a:solidFill>
                <a:latin typeface="Montserrat Classic"/>
              </a:rPr>
              <a:t>    }){</a:t>
            </a:r>
          </a:p>
          <a:p>
            <a:pPr algn="ctr">
              <a:lnSpc>
                <a:spcPts val="2582"/>
              </a:lnSpc>
              <a:spcBef>
                <a:spcPct val="0"/>
              </a:spcBef>
            </a:pPr>
            <a:r>
              <a:rPr lang="en-US" spc="150" sz="1986">
                <a:solidFill>
                  <a:srgbClr val="000000"/>
                </a:solidFill>
                <a:latin typeface="Montserrat Classic"/>
              </a:rPr>
              <a:t>      data{</a:t>
            </a:r>
          </a:p>
          <a:p>
            <a:pPr algn="ctr">
              <a:lnSpc>
                <a:spcPts val="2582"/>
              </a:lnSpc>
              <a:spcBef>
                <a:spcPct val="0"/>
              </a:spcBef>
            </a:pPr>
            <a:r>
              <a:rPr lang="en-US" spc="150" sz="1986">
                <a:solidFill>
                  <a:srgbClr val="000000"/>
                </a:solidFill>
                <a:latin typeface="Montserrat Classic"/>
              </a:rPr>
              <a:t>        id</a:t>
            </a:r>
          </a:p>
          <a:p>
            <a:pPr algn="ctr">
              <a:lnSpc>
                <a:spcPts val="2582"/>
              </a:lnSpc>
              <a:spcBef>
                <a:spcPct val="0"/>
              </a:spcBef>
            </a:pPr>
            <a:r>
              <a:rPr lang="en-US" spc="150" sz="1986">
                <a:solidFill>
                  <a:srgbClr val="000000"/>
                </a:solidFill>
                <a:latin typeface="Montserrat Classic"/>
              </a:rPr>
              <a:t>        attributes{</a:t>
            </a:r>
          </a:p>
          <a:p>
            <a:pPr algn="ctr">
              <a:lnSpc>
                <a:spcPts val="2582"/>
              </a:lnSpc>
              <a:spcBef>
                <a:spcPct val="0"/>
              </a:spcBef>
            </a:pPr>
            <a:r>
              <a:rPr lang="en-US" spc="150" sz="1986">
                <a:solidFill>
                  <a:srgbClr val="000000"/>
                </a:solidFill>
                <a:latin typeface="Montserrat Classic"/>
              </a:rPr>
              <a:t>          geolocation</a:t>
            </a:r>
          </a:p>
          <a:p>
            <a:pPr algn="ctr">
              <a:lnSpc>
                <a:spcPts val="2582"/>
              </a:lnSpc>
              <a:spcBef>
                <a:spcPct val="0"/>
              </a:spcBef>
            </a:pPr>
            <a:r>
              <a:rPr lang="en-US" spc="150" sz="1986">
                <a:solidFill>
                  <a:srgbClr val="000000"/>
                </a:solidFill>
                <a:latin typeface="Montserrat Classic"/>
              </a:rPr>
              <a:t>        }</a:t>
            </a:r>
          </a:p>
          <a:p>
            <a:pPr algn="ctr">
              <a:lnSpc>
                <a:spcPts val="2582"/>
              </a:lnSpc>
              <a:spcBef>
                <a:spcPct val="0"/>
              </a:spcBef>
            </a:pPr>
            <a:r>
              <a:rPr lang="en-US" spc="150" sz="1986">
                <a:solidFill>
                  <a:srgbClr val="000000"/>
                </a:solidFill>
                <a:latin typeface="Montserrat Classic"/>
              </a:rPr>
              <a:t>      }</a:t>
            </a:r>
          </a:p>
          <a:p>
            <a:pPr algn="ctr">
              <a:lnSpc>
                <a:spcPts val="2582"/>
              </a:lnSpc>
              <a:spcBef>
                <a:spcPct val="0"/>
              </a:spcBef>
            </a:pPr>
            <a:r>
              <a:rPr lang="en-US" spc="150" sz="1986">
                <a:solidFill>
                  <a:srgbClr val="000000"/>
                </a:solidFill>
                <a:latin typeface="Montserrat Classic"/>
              </a:rPr>
              <a:t>    }</a:t>
            </a:r>
          </a:p>
          <a:p>
            <a:pPr algn="ctr">
              <a:lnSpc>
                <a:spcPts val="2582"/>
              </a:lnSpc>
              <a:spcBef>
                <a:spcPct val="0"/>
              </a:spcBef>
            </a:pPr>
            <a:r>
              <a:rPr lang="en-US" spc="150" sz="1986">
                <a:solidFill>
                  <a:srgbClr val="000000"/>
                </a:solidFill>
                <a:latin typeface="Montserrat Classic"/>
              </a:rPr>
              <a:t>  }</a:t>
            </a:r>
          </a:p>
        </p:txBody>
      </p:sp>
      <p:sp>
        <p:nvSpPr>
          <p:cNvPr name="TextBox 12" id="12"/>
          <p:cNvSpPr txBox="true"/>
          <p:nvPr/>
        </p:nvSpPr>
        <p:spPr>
          <a:xfrm rot="0">
            <a:off x="1028700" y="4328730"/>
            <a:ext cx="6539878" cy="4578120"/>
          </a:xfrm>
          <a:prstGeom prst="rect">
            <a:avLst/>
          </a:prstGeom>
        </p:spPr>
        <p:txBody>
          <a:bodyPr anchor="t" rtlCol="false" tIns="0" lIns="0" bIns="0" rIns="0">
            <a:spAutoFit/>
          </a:bodyPr>
          <a:lstStyle/>
          <a:p>
            <a:pPr algn="ctr">
              <a:lnSpc>
                <a:spcPts val="2582"/>
              </a:lnSpc>
            </a:pPr>
            <a:r>
              <a:rPr lang="en-US" spc="150" sz="1986">
                <a:solidFill>
                  <a:srgbClr val="000000"/>
                </a:solidFill>
                <a:latin typeface="Montserrat Classic"/>
              </a:rPr>
              <a:t>query {</a:t>
            </a:r>
          </a:p>
          <a:p>
            <a:pPr algn="ctr">
              <a:lnSpc>
                <a:spcPts val="2582"/>
              </a:lnSpc>
            </a:pPr>
            <a:r>
              <a:rPr lang="en-US" spc="54" sz="1986">
                <a:solidFill>
                  <a:srgbClr val="000000"/>
                </a:solidFill>
                <a:latin typeface="Arimo"/>
              </a:rPr>
              <a:t>  locations {</a:t>
            </a:r>
          </a:p>
          <a:p>
            <a:pPr algn="ctr">
              <a:lnSpc>
                <a:spcPts val="2582"/>
              </a:lnSpc>
            </a:pPr>
            <a:r>
              <a:rPr lang="en-US" spc="54" sz="1986">
                <a:solidFill>
                  <a:srgbClr val="000000"/>
                </a:solidFill>
                <a:latin typeface="Arimo"/>
              </a:rPr>
              <a:t>    data {</a:t>
            </a:r>
          </a:p>
          <a:p>
            <a:pPr algn="ctr">
              <a:lnSpc>
                <a:spcPts val="2582"/>
              </a:lnSpc>
            </a:pPr>
            <a:r>
              <a:rPr lang="en-US" spc="54" sz="1986">
                <a:solidFill>
                  <a:srgbClr val="000000"/>
                </a:solidFill>
                <a:latin typeface="Arimo"/>
              </a:rPr>
              <a:t>      id</a:t>
            </a:r>
          </a:p>
          <a:p>
            <a:pPr algn="ctr">
              <a:lnSpc>
                <a:spcPts val="2582"/>
              </a:lnSpc>
            </a:pPr>
            <a:r>
              <a:rPr lang="en-US" spc="54" sz="1986">
                <a:solidFill>
                  <a:srgbClr val="000000"/>
                </a:solidFill>
                <a:latin typeface="Arimo"/>
              </a:rPr>
              <a:t>      attributes {</a:t>
            </a:r>
          </a:p>
          <a:p>
            <a:pPr algn="ctr">
              <a:lnSpc>
                <a:spcPts val="2582"/>
              </a:lnSpc>
            </a:pPr>
            <a:r>
              <a:rPr lang="en-US" spc="54" sz="1986">
                <a:solidFill>
                  <a:srgbClr val="000000"/>
                </a:solidFill>
                <a:latin typeface="Arimo"/>
              </a:rPr>
              <a:t>        country</a:t>
            </a:r>
          </a:p>
          <a:p>
            <a:pPr algn="ctr">
              <a:lnSpc>
                <a:spcPts val="2582"/>
              </a:lnSpc>
            </a:pPr>
            <a:r>
              <a:rPr lang="en-US" spc="54" sz="1986">
                <a:solidFill>
                  <a:srgbClr val="000000"/>
                </a:solidFill>
                <a:latin typeface="Arimo"/>
              </a:rPr>
              <a:t>        City</a:t>
            </a:r>
          </a:p>
          <a:p>
            <a:pPr algn="ctr">
              <a:lnSpc>
                <a:spcPts val="2582"/>
              </a:lnSpc>
            </a:pPr>
            <a:r>
              <a:rPr lang="en-US" spc="54" sz="1986">
                <a:solidFill>
                  <a:srgbClr val="000000"/>
                </a:solidFill>
                <a:latin typeface="Arimo"/>
              </a:rPr>
              <a:t>        geolocation</a:t>
            </a:r>
          </a:p>
          <a:p>
            <a:pPr algn="ctr">
              <a:lnSpc>
                <a:spcPts val="2582"/>
              </a:lnSpc>
            </a:pPr>
            <a:r>
              <a:rPr lang="en-US" spc="54" sz="1986">
                <a:solidFill>
                  <a:srgbClr val="000000"/>
                </a:solidFill>
                <a:latin typeface="Arimo"/>
              </a:rPr>
              <a:t>      }</a:t>
            </a:r>
          </a:p>
          <a:p>
            <a:pPr algn="ctr">
              <a:lnSpc>
                <a:spcPts val="2582"/>
              </a:lnSpc>
            </a:pPr>
            <a:r>
              <a:rPr lang="en-US" spc="54" sz="1986">
                <a:solidFill>
                  <a:srgbClr val="000000"/>
                </a:solidFill>
                <a:latin typeface="Arimo"/>
              </a:rPr>
              <a:t>     </a:t>
            </a:r>
          </a:p>
          <a:p>
            <a:pPr algn="ctr">
              <a:lnSpc>
                <a:spcPts val="2582"/>
              </a:lnSpc>
            </a:pPr>
            <a:r>
              <a:rPr lang="en-US" spc="54" sz="1986">
                <a:solidFill>
                  <a:srgbClr val="000000"/>
                </a:solidFill>
                <a:latin typeface="Arimo"/>
              </a:rPr>
              <a:t>    }</a:t>
            </a:r>
          </a:p>
          <a:p>
            <a:pPr algn="ctr">
              <a:lnSpc>
                <a:spcPts val="2582"/>
              </a:lnSpc>
            </a:pPr>
            <a:r>
              <a:rPr lang="en-US" spc="54" sz="1986">
                <a:solidFill>
                  <a:srgbClr val="000000"/>
                </a:solidFill>
                <a:latin typeface="Arimo"/>
              </a:rPr>
              <a:t>  }</a:t>
            </a:r>
          </a:p>
          <a:p>
            <a:pPr algn="ctr">
              <a:lnSpc>
                <a:spcPts val="2582"/>
              </a:lnSpc>
            </a:pPr>
            <a:r>
              <a:rPr lang="en-US" spc="54" sz="1986">
                <a:solidFill>
                  <a:srgbClr val="000000"/>
                </a:solidFill>
                <a:latin typeface="Arimo"/>
              </a:rPr>
              <a:t>}</a:t>
            </a:r>
          </a:p>
          <a:p>
            <a:pPr algn="ctr">
              <a:lnSpc>
                <a:spcPts val="2582"/>
              </a:lnSpc>
              <a:spcBef>
                <a:spcPct val="0"/>
              </a:spcBef>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TextBox 3" id="3"/>
          <p:cNvSpPr txBox="true"/>
          <p:nvPr/>
        </p:nvSpPr>
        <p:spPr>
          <a:xfrm rot="-5400000">
            <a:off x="-865675" y="5247289"/>
            <a:ext cx="5314522" cy="582930"/>
          </a:xfrm>
          <a:prstGeom prst="rect">
            <a:avLst/>
          </a:prstGeom>
        </p:spPr>
        <p:txBody>
          <a:bodyPr anchor="t" rtlCol="false" tIns="0" lIns="0" bIns="0" rIns="0">
            <a:spAutoFit/>
          </a:bodyPr>
          <a:lstStyle/>
          <a:p>
            <a:pPr>
              <a:lnSpc>
                <a:spcPts val="4680"/>
              </a:lnSpc>
            </a:pPr>
            <a:r>
              <a:rPr lang="en-US" spc="273" sz="3600">
                <a:solidFill>
                  <a:srgbClr val="05345B"/>
                </a:solidFill>
                <a:latin typeface="Montserrat Classic"/>
              </a:rPr>
              <a:t>Sessao da Tarde</a:t>
            </a:r>
          </a:p>
        </p:txBody>
      </p:sp>
      <p:grpSp>
        <p:nvGrpSpPr>
          <p:cNvPr name="Group 4" id="4"/>
          <p:cNvGrpSpPr/>
          <p:nvPr/>
        </p:nvGrpSpPr>
        <p:grpSpPr>
          <a:xfrm rot="0">
            <a:off x="5778675" y="3580525"/>
            <a:ext cx="10948204" cy="3465667"/>
            <a:chOff x="0" y="0"/>
            <a:chExt cx="14597605" cy="4620889"/>
          </a:xfrm>
        </p:grpSpPr>
        <p:sp>
          <p:nvSpPr>
            <p:cNvPr name="TextBox 5" id="5"/>
            <p:cNvSpPr txBox="true"/>
            <p:nvPr/>
          </p:nvSpPr>
          <p:spPr>
            <a:xfrm rot="0">
              <a:off x="0" y="-97629"/>
              <a:ext cx="14597605" cy="2446374"/>
            </a:xfrm>
            <a:prstGeom prst="rect">
              <a:avLst/>
            </a:prstGeom>
          </p:spPr>
          <p:txBody>
            <a:bodyPr anchor="t" rtlCol="false" tIns="0" lIns="0" bIns="0" rIns="0">
              <a:spAutoFit/>
            </a:bodyPr>
            <a:lstStyle/>
            <a:p>
              <a:pPr>
                <a:lnSpc>
                  <a:spcPts val="7402"/>
                </a:lnSpc>
              </a:pPr>
              <a:r>
                <a:rPr lang="en-US" sz="5483">
                  <a:solidFill>
                    <a:srgbClr val="05345B"/>
                  </a:solidFill>
                  <a:latin typeface="Montserrat Classic Bold"/>
                </a:rPr>
                <a:t>CASO PRATICO:</a:t>
              </a:r>
            </a:p>
            <a:p>
              <a:pPr>
                <a:lnSpc>
                  <a:spcPts val="7402"/>
                </a:lnSpc>
              </a:pPr>
            </a:p>
          </p:txBody>
        </p:sp>
        <p:sp>
          <p:nvSpPr>
            <p:cNvPr name="AutoShape 6" id="6"/>
            <p:cNvSpPr/>
            <p:nvPr/>
          </p:nvSpPr>
          <p:spPr>
            <a:xfrm rot="0">
              <a:off x="0" y="3247393"/>
              <a:ext cx="8259984" cy="1373496"/>
            </a:xfrm>
            <a:prstGeom prst="rect">
              <a:avLst/>
            </a:prstGeom>
            <a:solidFill>
              <a:srgbClr val="61BFBF"/>
            </a:solidFill>
          </p:spPr>
        </p:sp>
        <p:sp>
          <p:nvSpPr>
            <p:cNvPr name="TextBox 7" id="7"/>
            <p:cNvSpPr txBox="true"/>
            <p:nvPr/>
          </p:nvSpPr>
          <p:spPr>
            <a:xfrm rot="0">
              <a:off x="431611" y="3582954"/>
              <a:ext cx="7396763" cy="664273"/>
            </a:xfrm>
            <a:prstGeom prst="rect">
              <a:avLst/>
            </a:prstGeom>
          </p:spPr>
          <p:txBody>
            <a:bodyPr anchor="t" rtlCol="false" tIns="0" lIns="0" bIns="0" rIns="0">
              <a:spAutoFit/>
            </a:bodyPr>
            <a:lstStyle/>
            <a:p>
              <a:pPr>
                <a:lnSpc>
                  <a:spcPts val="4021"/>
                </a:lnSpc>
              </a:pPr>
              <a:r>
                <a:rPr lang="en-US" spc="30" sz="3093">
                  <a:solidFill>
                    <a:srgbClr val="05345B"/>
                  </a:solidFill>
                  <a:latin typeface="Montserrat Classic"/>
                </a:rPr>
                <a:t> </a:t>
              </a:r>
              <a:r>
                <a:rPr lang="en-US" spc="11" sz="3093">
                  <a:solidFill>
                    <a:srgbClr val="05345B"/>
                  </a:solidFill>
                  <a:latin typeface="Arimo"/>
                </a:rPr>
                <a:t>Marcação de consultas</a:t>
              </a:r>
            </a:p>
          </p:txBody>
        </p:sp>
      </p:gr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51711" y="1028700"/>
            <a:ext cx="917850" cy="697566"/>
          </a:xfrm>
          <a:prstGeom prst="rect">
            <a:avLst/>
          </a:prstGeom>
        </p:spPr>
      </p:pic>
      <p:sp>
        <p:nvSpPr>
          <p:cNvPr name="AutoShape 9" id="9"/>
          <p:cNvSpPr/>
          <p:nvPr/>
        </p:nvSpPr>
        <p:spPr>
          <a:xfrm rot="0">
            <a:off x="3551262" y="1028700"/>
            <a:ext cx="48811" cy="8229600"/>
          </a:xfrm>
          <a:prstGeom prst="rect">
            <a:avLst/>
          </a:prstGeom>
          <a:solidFill>
            <a:srgbClr val="61BFBF"/>
          </a:solidFill>
        </p:spPr>
      </p:sp>
    </p:spTree>
  </p:cSld>
  <p:clrMapOvr>
    <a:masterClrMapping/>
  </p:clrMapOvr>
</p:sld>
</file>

<file path=ppt/slides/slide42.xml><?xml version="1.0" encoding="utf-8"?>
<p:sld xmlns:p="http://schemas.openxmlformats.org/presentationml/2006/main" xmlns:a="http://schemas.openxmlformats.org/drawingml/2006/main">
  <p:cSld>
    <p:bg>
      <p:bgPr>
        <a:solidFill>
          <a:srgbClr val="E2EDF1"/>
        </a:solidFill>
      </p:bgPr>
    </p:bg>
    <p:spTree>
      <p:nvGrpSpPr>
        <p:cNvPr id="1" name=""/>
        <p:cNvGrpSpPr/>
        <p:nvPr/>
      </p:nvGrpSpPr>
      <p:grpSpPr>
        <a:xfrm>
          <a:off x="0" y="0"/>
          <a:ext cx="0" cy="0"/>
          <a:chOff x="0" y="0"/>
          <a:chExt cx="0" cy="0"/>
        </a:xfrm>
      </p:grpSpPr>
      <p:sp>
        <p:nvSpPr>
          <p:cNvPr name="AutoShape 2" id="2"/>
          <p:cNvSpPr/>
          <p:nvPr/>
        </p:nvSpPr>
        <p:spPr>
          <a:xfrm rot="0">
            <a:off x="-283105" y="-226292"/>
            <a:ext cx="2805990" cy="10701554"/>
          </a:xfrm>
          <a:prstGeom prst="rect">
            <a:avLst/>
          </a:prstGeom>
          <a:solidFill>
            <a:srgbClr val="61BFBF"/>
          </a:solidFill>
        </p:spPr>
      </p:sp>
      <p:sp>
        <p:nvSpPr>
          <p:cNvPr name="TextBox 3" id="3"/>
          <p:cNvSpPr txBox="true"/>
          <p:nvPr/>
        </p:nvSpPr>
        <p:spPr>
          <a:xfrm rot="-5400000">
            <a:off x="-2913067" y="4833020"/>
            <a:ext cx="8238147" cy="582930"/>
          </a:xfrm>
          <a:prstGeom prst="rect">
            <a:avLst/>
          </a:prstGeom>
        </p:spPr>
        <p:txBody>
          <a:bodyPr anchor="t" rtlCol="false" tIns="0" lIns="0" bIns="0" rIns="0">
            <a:spAutoFit/>
          </a:bodyPr>
          <a:lstStyle/>
          <a:p>
            <a:pPr>
              <a:lnSpc>
                <a:spcPts val="4680"/>
              </a:lnSpc>
            </a:pPr>
            <a:r>
              <a:rPr lang="en-US" spc="273" sz="3600">
                <a:solidFill>
                  <a:srgbClr val="05345B"/>
                </a:solidFill>
                <a:latin typeface="Montserrat Classic"/>
              </a:rPr>
              <a:t> </a:t>
            </a:r>
            <a:r>
              <a:rPr lang="en-US" spc="91" sz="3600">
                <a:solidFill>
                  <a:srgbClr val="05345B"/>
                </a:solidFill>
                <a:latin typeface="Arimo"/>
              </a:rPr>
              <a:t>Marcação de consultas</a:t>
            </a:r>
          </a:p>
        </p:txBody>
      </p:sp>
      <p:grpSp>
        <p:nvGrpSpPr>
          <p:cNvPr name="Group 4" id="4"/>
          <p:cNvGrpSpPr/>
          <p:nvPr/>
        </p:nvGrpSpPr>
        <p:grpSpPr>
          <a:xfrm rot="0">
            <a:off x="4026119" y="1712820"/>
            <a:ext cx="12110140" cy="6861360"/>
            <a:chOff x="0" y="0"/>
            <a:chExt cx="16146853" cy="9148480"/>
          </a:xfrm>
        </p:grpSpPr>
        <p:sp>
          <p:nvSpPr>
            <p:cNvPr name="TextBox 5" id="5"/>
            <p:cNvSpPr txBox="true"/>
            <p:nvPr/>
          </p:nvSpPr>
          <p:spPr>
            <a:xfrm rot="0">
              <a:off x="0" y="-9525"/>
              <a:ext cx="16146853" cy="1013899"/>
            </a:xfrm>
            <a:prstGeom prst="rect">
              <a:avLst/>
            </a:prstGeom>
          </p:spPr>
          <p:txBody>
            <a:bodyPr anchor="t" rtlCol="false" tIns="0" lIns="0" bIns="0" rIns="0">
              <a:spAutoFit/>
            </a:bodyPr>
            <a:lstStyle/>
            <a:p>
              <a:pPr>
                <a:lnSpc>
                  <a:spcPts val="5931"/>
                </a:lnSpc>
              </a:pPr>
              <a:r>
                <a:rPr lang="en-US" sz="4942">
                  <a:solidFill>
                    <a:srgbClr val="05345B"/>
                  </a:solidFill>
                  <a:latin typeface="Montserrat Classic Bold"/>
                </a:rPr>
                <a:t>OBJETIVO DE SISTEMA</a:t>
              </a:r>
            </a:p>
          </p:txBody>
        </p:sp>
        <p:sp>
          <p:nvSpPr>
            <p:cNvPr name="TextBox 6" id="6"/>
            <p:cNvSpPr txBox="true"/>
            <p:nvPr/>
          </p:nvSpPr>
          <p:spPr>
            <a:xfrm rot="0">
              <a:off x="0" y="4220880"/>
              <a:ext cx="16146853" cy="4927600"/>
            </a:xfrm>
            <a:prstGeom prst="rect">
              <a:avLst/>
            </a:prstGeom>
          </p:spPr>
          <p:txBody>
            <a:bodyPr anchor="t" rtlCol="false" tIns="0" lIns="0" bIns="0" rIns="0">
              <a:spAutoFit/>
            </a:bodyPr>
            <a:lstStyle/>
            <a:p>
              <a:pPr algn="just">
                <a:lnSpc>
                  <a:spcPts val="5999"/>
                </a:lnSpc>
              </a:pPr>
              <a:r>
                <a:rPr lang="en-US" spc="39" sz="3999">
                  <a:solidFill>
                    <a:srgbClr val="05345B"/>
                  </a:solidFill>
                  <a:latin typeface="Montserrat Classic"/>
                </a:rPr>
                <a:t>Fazer uma demostração de um sistema que por vezes pode ser utilizado numa aplicação de sistema de gerenciamento clínicos, pois demostra um pequeno fluxo do processo de marcação de consultas de um paciente.</a:t>
              </a:r>
            </a:p>
          </p:txBody>
        </p:sp>
      </p:grpSp>
    </p:spTree>
  </p:cSld>
  <p:clrMapOvr>
    <a:masterClrMapping/>
  </p:clrMapOvr>
</p:sld>
</file>

<file path=ppt/slides/slide4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3569760"/>
            <a:ext cx="262303" cy="262303"/>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1BFBF"/>
            </a:solidFill>
          </p:spPr>
        </p:sp>
      </p:grpSp>
      <p:grpSp>
        <p:nvGrpSpPr>
          <p:cNvPr name="Group 4" id="4"/>
          <p:cNvGrpSpPr/>
          <p:nvPr/>
        </p:nvGrpSpPr>
        <p:grpSpPr>
          <a:xfrm rot="0">
            <a:off x="9648649" y="3418015"/>
            <a:ext cx="303489" cy="303489"/>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1BFBF"/>
            </a:solidFill>
          </p:spPr>
        </p:sp>
      </p:grpSp>
      <p:grpSp>
        <p:nvGrpSpPr>
          <p:cNvPr name="Group 6" id="6"/>
          <p:cNvGrpSpPr/>
          <p:nvPr/>
        </p:nvGrpSpPr>
        <p:grpSpPr>
          <a:xfrm rot="0">
            <a:off x="441123" y="569245"/>
            <a:ext cx="17846877" cy="1593355"/>
            <a:chOff x="0" y="0"/>
            <a:chExt cx="23795836" cy="2124474"/>
          </a:xfrm>
        </p:grpSpPr>
        <p:sp>
          <p:nvSpPr>
            <p:cNvPr name="AutoShape 7" id="7"/>
            <p:cNvSpPr/>
            <p:nvPr/>
          </p:nvSpPr>
          <p:spPr>
            <a:xfrm rot="0">
              <a:off x="0" y="0"/>
              <a:ext cx="23795836" cy="2124474"/>
            </a:xfrm>
            <a:prstGeom prst="rect">
              <a:avLst/>
            </a:prstGeom>
            <a:solidFill>
              <a:srgbClr val="61BFBF"/>
            </a:solidFill>
          </p:spPr>
        </p:sp>
        <p:sp>
          <p:nvSpPr>
            <p:cNvPr name="TextBox 8" id="8"/>
            <p:cNvSpPr txBox="true"/>
            <p:nvPr/>
          </p:nvSpPr>
          <p:spPr>
            <a:xfrm rot="0">
              <a:off x="785954" y="306681"/>
              <a:ext cx="19807168" cy="1314450"/>
            </a:xfrm>
            <a:prstGeom prst="rect">
              <a:avLst/>
            </a:prstGeom>
          </p:spPr>
          <p:txBody>
            <a:bodyPr anchor="t" rtlCol="false" tIns="0" lIns="0" bIns="0" rIns="0">
              <a:spAutoFit/>
            </a:bodyPr>
            <a:lstStyle/>
            <a:p>
              <a:pPr algn="ctr">
                <a:lnSpc>
                  <a:spcPts val="8100"/>
                </a:lnSpc>
              </a:pPr>
              <a:r>
                <a:rPr lang="en-US" sz="6000">
                  <a:solidFill>
                    <a:srgbClr val="05345B"/>
                  </a:solidFill>
                  <a:latin typeface="Montserrat Classic Bold"/>
                </a:rPr>
                <a:t>CASO PRATICOS</a:t>
              </a:r>
            </a:p>
          </p:txBody>
        </p:sp>
      </p:grpSp>
      <p:sp>
        <p:nvSpPr>
          <p:cNvPr name="TextBox 9" id="9"/>
          <p:cNvSpPr txBox="true"/>
          <p:nvPr/>
        </p:nvSpPr>
        <p:spPr>
          <a:xfrm rot="0">
            <a:off x="1456036" y="3263039"/>
            <a:ext cx="6557549" cy="547499"/>
          </a:xfrm>
          <a:prstGeom prst="rect">
            <a:avLst/>
          </a:prstGeom>
        </p:spPr>
        <p:txBody>
          <a:bodyPr anchor="t" rtlCol="false" tIns="0" lIns="0" bIns="0" rIns="0">
            <a:spAutoFit/>
          </a:bodyPr>
          <a:lstStyle/>
          <a:p>
            <a:pPr>
              <a:lnSpc>
                <a:spcPts val="4406"/>
              </a:lnSpc>
            </a:pPr>
            <a:r>
              <a:rPr lang="en-US" spc="257" sz="3389">
                <a:solidFill>
                  <a:srgbClr val="FF1616"/>
                </a:solidFill>
                <a:latin typeface="Montserrat Classic"/>
              </a:rPr>
              <a:t>Caso Pratico I:Requisitos</a:t>
            </a:r>
          </a:p>
        </p:txBody>
      </p:sp>
      <p:sp>
        <p:nvSpPr>
          <p:cNvPr name="TextBox 10" id="10"/>
          <p:cNvSpPr txBox="true"/>
          <p:nvPr/>
        </p:nvSpPr>
        <p:spPr>
          <a:xfrm rot="0">
            <a:off x="10158939" y="3197904"/>
            <a:ext cx="6702328" cy="1146624"/>
          </a:xfrm>
          <a:prstGeom prst="rect">
            <a:avLst/>
          </a:prstGeom>
        </p:spPr>
        <p:txBody>
          <a:bodyPr anchor="t" rtlCol="false" tIns="0" lIns="0" bIns="0" rIns="0">
            <a:spAutoFit/>
          </a:bodyPr>
          <a:lstStyle/>
          <a:p>
            <a:pPr>
              <a:lnSpc>
                <a:spcPts val="4504"/>
              </a:lnSpc>
            </a:pPr>
            <a:r>
              <a:rPr lang="en-US" spc="263" sz="3464">
                <a:solidFill>
                  <a:srgbClr val="FF1616"/>
                </a:solidFill>
                <a:latin typeface="Montserrat Classic"/>
              </a:rPr>
              <a:t>Caso Pratico II: Requisitos</a:t>
            </a:r>
          </a:p>
          <a:p>
            <a:pPr>
              <a:lnSpc>
                <a:spcPts val="4504"/>
              </a:lnSpc>
            </a:pPr>
          </a:p>
        </p:txBody>
      </p:sp>
      <p:sp>
        <p:nvSpPr>
          <p:cNvPr name="TextBox 11" id="11"/>
          <p:cNvSpPr txBox="true"/>
          <p:nvPr/>
        </p:nvSpPr>
        <p:spPr>
          <a:xfrm rot="0">
            <a:off x="9779905" y="4249278"/>
            <a:ext cx="7415571" cy="4126684"/>
          </a:xfrm>
          <a:prstGeom prst="rect">
            <a:avLst/>
          </a:prstGeom>
        </p:spPr>
        <p:txBody>
          <a:bodyPr anchor="t" rtlCol="false" tIns="0" lIns="0" bIns="0" rIns="0">
            <a:spAutoFit/>
          </a:bodyPr>
          <a:lstStyle/>
          <a:p>
            <a:pPr algn="just">
              <a:lnSpc>
                <a:spcPts val="4716"/>
              </a:lnSpc>
            </a:pPr>
            <a:r>
              <a:rPr lang="en-US" spc="31" sz="3144">
                <a:solidFill>
                  <a:srgbClr val="05345B"/>
                </a:solidFill>
                <a:latin typeface="Montserrat Classic"/>
              </a:rPr>
              <a:t>•MySql WorkBench;</a:t>
            </a:r>
          </a:p>
          <a:p>
            <a:pPr algn="just">
              <a:lnSpc>
                <a:spcPts val="4716"/>
              </a:lnSpc>
            </a:pPr>
            <a:r>
              <a:rPr lang="en-US" spc="11" sz="3144">
                <a:solidFill>
                  <a:srgbClr val="05345B"/>
                </a:solidFill>
                <a:latin typeface="Arimo"/>
              </a:rPr>
              <a:t>•Editor de texto (Visual Studio Code);</a:t>
            </a:r>
          </a:p>
          <a:p>
            <a:pPr algn="just">
              <a:lnSpc>
                <a:spcPts val="4716"/>
              </a:lnSpc>
            </a:pPr>
            <a:r>
              <a:rPr lang="en-US" spc="11" sz="3144">
                <a:solidFill>
                  <a:srgbClr val="05345B"/>
                </a:solidFill>
                <a:latin typeface="Arimo"/>
              </a:rPr>
              <a:t>•Strapi io;</a:t>
            </a:r>
          </a:p>
          <a:p>
            <a:pPr algn="just">
              <a:lnSpc>
                <a:spcPts val="4716"/>
              </a:lnSpc>
            </a:pPr>
            <a:r>
              <a:rPr lang="en-US" spc="11" sz="3144">
                <a:solidFill>
                  <a:srgbClr val="05345B"/>
                </a:solidFill>
                <a:latin typeface="Arimo"/>
              </a:rPr>
              <a:t>•Banco de Dados Sql lite</a:t>
            </a:r>
          </a:p>
          <a:p>
            <a:pPr algn="just">
              <a:lnSpc>
                <a:spcPts val="4716"/>
              </a:lnSpc>
            </a:pPr>
            <a:r>
              <a:rPr lang="en-US" spc="11" sz="3144">
                <a:solidFill>
                  <a:srgbClr val="05345B"/>
                </a:solidFill>
                <a:latin typeface="Arimo"/>
              </a:rPr>
              <a:t>•Postman;</a:t>
            </a:r>
          </a:p>
          <a:p>
            <a:pPr algn="just">
              <a:lnSpc>
                <a:spcPts val="4716"/>
              </a:lnSpc>
            </a:pPr>
            <a:r>
              <a:rPr lang="en-US" spc="11" sz="3144">
                <a:solidFill>
                  <a:srgbClr val="05345B"/>
                </a:solidFill>
                <a:latin typeface="Arimo"/>
              </a:rPr>
              <a:t>•Graphql;</a:t>
            </a:r>
          </a:p>
          <a:p>
            <a:pPr algn="ctr">
              <a:lnSpc>
                <a:spcPts val="4716"/>
              </a:lnSpc>
              <a:spcBef>
                <a:spcPct val="0"/>
              </a:spcBef>
            </a:pPr>
          </a:p>
        </p:txBody>
      </p:sp>
      <p:sp>
        <p:nvSpPr>
          <p:cNvPr name="TextBox 12" id="12"/>
          <p:cNvSpPr txBox="true"/>
          <p:nvPr/>
        </p:nvSpPr>
        <p:spPr>
          <a:xfrm rot="0">
            <a:off x="1028700" y="4262055"/>
            <a:ext cx="7601283" cy="3691924"/>
          </a:xfrm>
          <a:prstGeom prst="rect">
            <a:avLst/>
          </a:prstGeom>
        </p:spPr>
        <p:txBody>
          <a:bodyPr anchor="t" rtlCol="false" tIns="0" lIns="0" bIns="0" rIns="0">
            <a:spAutoFit/>
          </a:bodyPr>
          <a:lstStyle/>
          <a:p>
            <a:pPr algn="just">
              <a:lnSpc>
                <a:spcPts val="4886"/>
              </a:lnSpc>
            </a:pPr>
            <a:r>
              <a:rPr lang="en-US" spc="32" sz="3257">
                <a:solidFill>
                  <a:srgbClr val="05345B"/>
                </a:solidFill>
                <a:latin typeface="Montserrat Classic"/>
              </a:rPr>
              <a:t>•Requisitos:</a:t>
            </a:r>
          </a:p>
          <a:p>
            <a:pPr algn="just">
              <a:lnSpc>
                <a:spcPts val="4886"/>
              </a:lnSpc>
            </a:pPr>
            <a:r>
              <a:rPr lang="en-US" spc="13" sz="3257">
                <a:solidFill>
                  <a:srgbClr val="05345B"/>
                </a:solidFill>
                <a:latin typeface="Arimo"/>
              </a:rPr>
              <a:t>•Node js;</a:t>
            </a:r>
          </a:p>
          <a:p>
            <a:pPr algn="just">
              <a:lnSpc>
                <a:spcPts val="4886"/>
              </a:lnSpc>
            </a:pPr>
            <a:r>
              <a:rPr lang="en-US" spc="13" sz="3257">
                <a:solidFill>
                  <a:srgbClr val="05345B"/>
                </a:solidFill>
                <a:latin typeface="Arimo"/>
              </a:rPr>
              <a:t>•Editor de texto (Visual Studio Code);</a:t>
            </a:r>
          </a:p>
          <a:p>
            <a:pPr algn="just">
              <a:lnSpc>
                <a:spcPts val="4886"/>
              </a:lnSpc>
            </a:pPr>
            <a:r>
              <a:rPr lang="en-US" spc="13" sz="3257">
                <a:solidFill>
                  <a:srgbClr val="05345B"/>
                </a:solidFill>
                <a:latin typeface="Arimo"/>
              </a:rPr>
              <a:t>•Postman;</a:t>
            </a:r>
          </a:p>
          <a:p>
            <a:pPr algn="just">
              <a:lnSpc>
                <a:spcPts val="4886"/>
              </a:lnSpc>
              <a:spcBef>
                <a:spcPct val="0"/>
              </a:spcBef>
            </a:pPr>
          </a:p>
        </p:txBody>
      </p:sp>
    </p:spTree>
  </p:cSld>
  <p:clrMapOvr>
    <a:masterClrMapping/>
  </p:clrMapOvr>
</p:sld>
</file>

<file path=ppt/slides/slide44.xml><?xml version="1.0" encoding="utf-8"?>
<p:sld xmlns:p="http://schemas.openxmlformats.org/presentationml/2006/main" xmlns:a="http://schemas.openxmlformats.org/drawingml/2006/main">
  <p:cSld>
    <p:bg>
      <p:bgPr>
        <a:solidFill>
          <a:srgbClr val="E2EDF1"/>
        </a:solidFill>
      </p:bgPr>
    </p:bg>
    <p:spTree>
      <p:nvGrpSpPr>
        <p:cNvPr id="1" name=""/>
        <p:cNvGrpSpPr/>
        <p:nvPr/>
      </p:nvGrpSpPr>
      <p:grpSpPr>
        <a:xfrm>
          <a:off x="0" y="0"/>
          <a:ext cx="0" cy="0"/>
          <a:chOff x="0" y="0"/>
          <a:chExt cx="0" cy="0"/>
        </a:xfrm>
      </p:grpSpPr>
      <p:sp>
        <p:nvSpPr>
          <p:cNvPr name="TextBox 2" id="2"/>
          <p:cNvSpPr txBox="true"/>
          <p:nvPr/>
        </p:nvSpPr>
        <p:spPr>
          <a:xfrm rot="0">
            <a:off x="1763851" y="1028700"/>
            <a:ext cx="14760298" cy="723900"/>
          </a:xfrm>
          <a:prstGeom prst="rect">
            <a:avLst/>
          </a:prstGeom>
        </p:spPr>
        <p:txBody>
          <a:bodyPr anchor="t" rtlCol="false" tIns="0" lIns="0" bIns="0" rIns="0">
            <a:spAutoFit/>
          </a:bodyPr>
          <a:lstStyle/>
          <a:p>
            <a:pPr algn="ctr">
              <a:lnSpc>
                <a:spcPts val="5759"/>
              </a:lnSpc>
            </a:pPr>
            <a:r>
              <a:rPr lang="en-US" sz="4800">
                <a:solidFill>
                  <a:srgbClr val="05345B"/>
                </a:solidFill>
                <a:latin typeface="Montserrat Classic Bold"/>
              </a:rPr>
              <a:t>CONCLUSAO</a:t>
            </a:r>
          </a:p>
        </p:txBody>
      </p:sp>
      <p:sp>
        <p:nvSpPr>
          <p:cNvPr name="TextBox 3" id="3"/>
          <p:cNvSpPr txBox="true"/>
          <p:nvPr/>
        </p:nvSpPr>
        <p:spPr>
          <a:xfrm rot="0">
            <a:off x="1763851" y="2605100"/>
            <a:ext cx="15495449" cy="6911749"/>
          </a:xfrm>
          <a:prstGeom prst="rect">
            <a:avLst/>
          </a:prstGeom>
        </p:spPr>
        <p:txBody>
          <a:bodyPr anchor="t" rtlCol="false" tIns="0" lIns="0" bIns="0" rIns="0">
            <a:spAutoFit/>
          </a:bodyPr>
          <a:lstStyle/>
          <a:p>
            <a:pPr algn="just" marL="626111" indent="-313055" lvl="1">
              <a:lnSpc>
                <a:spcPts val="4350"/>
              </a:lnSpc>
              <a:buFont typeface="Arial"/>
              <a:buChar char="•"/>
            </a:pPr>
            <a:r>
              <a:rPr lang="en-US" spc="29" sz="2900">
                <a:solidFill>
                  <a:srgbClr val="05345B"/>
                </a:solidFill>
                <a:latin typeface="Arimo"/>
              </a:rPr>
              <a:t>Com a crescente demanda por sistemas web encontramos sempre a necessidade de integração entre os diferentes sistemas no ambiente na internet, ou ate mesmo a distribuição de um grande sistema em fragmentos independentes. Que normalmente são conhecidos como Serviços. E muitas das vezes esses serviços são desenvolvidos em diferentes Linguagens de Programação.</a:t>
            </a:r>
          </a:p>
          <a:p>
            <a:pPr algn="just" marL="626111" indent="-313055" lvl="1">
              <a:lnSpc>
                <a:spcPts val="4350"/>
              </a:lnSpc>
              <a:buFont typeface="Arial"/>
              <a:buChar char="•"/>
            </a:pPr>
            <a:r>
              <a:rPr lang="en-US" spc="29" sz="2900">
                <a:solidFill>
                  <a:srgbClr val="05345B"/>
                </a:solidFill>
                <a:latin typeface="Arimo"/>
              </a:rPr>
              <a:t>Com isso, a cada dia são geradas grandes quantidades de informação, tecnologias, dispositivos e servidores que necessitam de comunicação entre si, graças a API.</a:t>
            </a:r>
          </a:p>
          <a:p>
            <a:pPr algn="just">
              <a:lnSpc>
                <a:spcPts val="5549"/>
              </a:lnSpc>
            </a:pPr>
          </a:p>
          <a:p>
            <a:pPr algn="just">
              <a:lnSpc>
                <a:spcPts val="5857"/>
              </a:lnSpc>
            </a:pPr>
          </a:p>
          <a:p>
            <a:pPr algn="just">
              <a:lnSpc>
                <a:spcPts val="4167"/>
              </a:lnSpc>
            </a:pPr>
          </a:p>
        </p:txBody>
      </p:sp>
      <p:sp>
        <p:nvSpPr>
          <p:cNvPr name="AutoShape 4" id="4"/>
          <p:cNvSpPr/>
          <p:nvPr/>
        </p:nvSpPr>
        <p:spPr>
          <a:xfrm rot="0">
            <a:off x="-187267" y="-226292"/>
            <a:ext cx="1398878" cy="10701554"/>
          </a:xfrm>
          <a:prstGeom prst="rect">
            <a:avLst/>
          </a:prstGeom>
          <a:solidFill>
            <a:srgbClr val="05345B"/>
          </a:solidFill>
        </p:spPr>
      </p:sp>
      <p:sp>
        <p:nvSpPr>
          <p:cNvPr name="AutoShape 5" id="5"/>
          <p:cNvSpPr/>
          <p:nvPr/>
        </p:nvSpPr>
        <p:spPr>
          <a:xfrm rot="0">
            <a:off x="2359752" y="9205162"/>
            <a:ext cx="14899548" cy="34123"/>
          </a:xfrm>
          <a:prstGeom prst="rect">
            <a:avLst/>
          </a:prstGeom>
          <a:solidFill>
            <a:srgbClr val="05345B"/>
          </a:solidFill>
        </p:spPr>
      </p:sp>
    </p:spTree>
  </p:cSld>
  <p:clrMapOvr>
    <a:masterClrMapping/>
  </p:clrMapOvr>
</p:sld>
</file>

<file path=ppt/slides/slide45.xml><?xml version="1.0" encoding="utf-8"?>
<p:sld xmlns:p="http://schemas.openxmlformats.org/presentationml/2006/main" xmlns:a="http://schemas.openxmlformats.org/drawingml/2006/main">
  <p:cSld>
    <p:bg>
      <p:bgPr>
        <a:solidFill>
          <a:srgbClr val="E2EDF1"/>
        </a:solidFill>
      </p:bgPr>
    </p:bg>
    <p:spTree>
      <p:nvGrpSpPr>
        <p:cNvPr id="1" name=""/>
        <p:cNvGrpSpPr/>
        <p:nvPr/>
      </p:nvGrpSpPr>
      <p:grpSpPr>
        <a:xfrm>
          <a:off x="0" y="0"/>
          <a:ext cx="0" cy="0"/>
          <a:chOff x="0" y="0"/>
          <a:chExt cx="0" cy="0"/>
        </a:xfrm>
      </p:grpSpPr>
      <p:sp>
        <p:nvSpPr>
          <p:cNvPr name="TextBox 2" id="2"/>
          <p:cNvSpPr txBox="true"/>
          <p:nvPr/>
        </p:nvSpPr>
        <p:spPr>
          <a:xfrm rot="0">
            <a:off x="1763851" y="726141"/>
            <a:ext cx="14760298" cy="1447800"/>
          </a:xfrm>
          <a:prstGeom prst="rect">
            <a:avLst/>
          </a:prstGeom>
        </p:spPr>
        <p:txBody>
          <a:bodyPr anchor="t" rtlCol="false" tIns="0" lIns="0" bIns="0" rIns="0">
            <a:spAutoFit/>
          </a:bodyPr>
          <a:lstStyle/>
          <a:p>
            <a:pPr algn="ctr">
              <a:lnSpc>
                <a:spcPts val="5759"/>
              </a:lnSpc>
            </a:pPr>
            <a:r>
              <a:rPr lang="en-US" sz="4800">
                <a:solidFill>
                  <a:srgbClr val="05345B"/>
                </a:solidFill>
                <a:latin typeface="Montserrat Classic Bold"/>
              </a:rPr>
              <a:t>RECOMENDACOES</a:t>
            </a:r>
          </a:p>
          <a:p>
            <a:pPr algn="ctr">
              <a:lnSpc>
                <a:spcPts val="5759"/>
              </a:lnSpc>
            </a:pPr>
          </a:p>
        </p:txBody>
      </p:sp>
      <p:sp>
        <p:nvSpPr>
          <p:cNvPr name="TextBox 3" id="3"/>
          <p:cNvSpPr txBox="true"/>
          <p:nvPr/>
        </p:nvSpPr>
        <p:spPr>
          <a:xfrm rot="0">
            <a:off x="2359752" y="3347368"/>
            <a:ext cx="12838136" cy="6197605"/>
          </a:xfrm>
          <a:prstGeom prst="rect">
            <a:avLst/>
          </a:prstGeom>
        </p:spPr>
        <p:txBody>
          <a:bodyPr anchor="t" rtlCol="false" tIns="0" lIns="0" bIns="0" rIns="0">
            <a:spAutoFit/>
          </a:bodyPr>
          <a:lstStyle/>
          <a:p>
            <a:pPr algn="just">
              <a:lnSpc>
                <a:spcPts val="2720"/>
              </a:lnSpc>
            </a:pPr>
            <a:r>
              <a:rPr lang="en-US" spc="5" sz="1813">
                <a:solidFill>
                  <a:srgbClr val="05345B"/>
                </a:solidFill>
                <a:latin typeface="Arimo Bold"/>
              </a:rPr>
              <a:t>R•</a:t>
            </a:r>
            <a:r>
              <a:rPr lang="en-US" spc="5" sz="1813">
                <a:solidFill>
                  <a:srgbClr val="05345B"/>
                </a:solidFill>
                <a:latin typeface="Arimo Bold"/>
              </a:rPr>
              <a:t>What is a network?</a:t>
            </a:r>
          </a:p>
          <a:p>
            <a:pPr algn="just">
              <a:lnSpc>
                <a:spcPts val="2720"/>
              </a:lnSpc>
            </a:pPr>
            <a:r>
              <a:rPr lang="en-US" spc="5" sz="1813">
                <a:solidFill>
                  <a:srgbClr val="05345B"/>
                </a:solidFill>
                <a:latin typeface="Arimo Bold"/>
              </a:rPr>
              <a:t>•</a:t>
            </a:r>
            <a:r>
              <a:rPr lang="en-US" spc="5" sz="1813">
                <a:solidFill>
                  <a:srgbClr val="05345B"/>
                </a:solidFill>
                <a:latin typeface="Arimo Bold"/>
              </a:rPr>
              <a:t>What is the internet?</a:t>
            </a:r>
          </a:p>
          <a:p>
            <a:pPr algn="just">
              <a:lnSpc>
                <a:spcPts val="2720"/>
              </a:lnSpc>
            </a:pPr>
            <a:r>
              <a:rPr lang="en-US" spc="5" sz="1813">
                <a:solidFill>
                  <a:srgbClr val="05345B"/>
                </a:solidFill>
                <a:latin typeface="Arimo Bold"/>
              </a:rPr>
              <a:t>•</a:t>
            </a:r>
            <a:r>
              <a:rPr lang="en-US" spc="5" sz="1813">
                <a:solidFill>
                  <a:srgbClr val="05345B"/>
                </a:solidFill>
                <a:latin typeface="Arimo Bold"/>
              </a:rPr>
              <a:t>What is an IP address?</a:t>
            </a:r>
          </a:p>
          <a:p>
            <a:pPr algn="just">
              <a:lnSpc>
                <a:spcPts val="2720"/>
              </a:lnSpc>
            </a:pPr>
            <a:r>
              <a:rPr lang="en-US" spc="5" sz="1813">
                <a:solidFill>
                  <a:srgbClr val="05345B"/>
                </a:solidFill>
                <a:latin typeface="Arimo Bold"/>
              </a:rPr>
              <a:t>•</a:t>
            </a:r>
            <a:r>
              <a:rPr lang="en-US" spc="5" sz="1813">
                <a:solidFill>
                  <a:srgbClr val="05345B"/>
                </a:solidFill>
                <a:latin typeface="Arimo Bold"/>
              </a:rPr>
              <a:t>What is a router?</a:t>
            </a:r>
          </a:p>
          <a:p>
            <a:pPr algn="just">
              <a:lnSpc>
                <a:spcPts val="2720"/>
              </a:lnSpc>
            </a:pPr>
            <a:r>
              <a:rPr lang="en-US" spc="5" sz="1813">
                <a:solidFill>
                  <a:srgbClr val="05345B"/>
                </a:solidFill>
                <a:latin typeface="Arimo Bold"/>
              </a:rPr>
              <a:t>•</a:t>
            </a:r>
            <a:r>
              <a:rPr lang="en-US" spc="5" sz="1813">
                <a:solidFill>
                  <a:srgbClr val="05345B"/>
                </a:solidFill>
                <a:latin typeface="Arimo Bold"/>
              </a:rPr>
              <a:t>What is an ISP?</a:t>
            </a:r>
          </a:p>
          <a:p>
            <a:pPr algn="just">
              <a:lnSpc>
                <a:spcPts val="2720"/>
              </a:lnSpc>
            </a:pPr>
            <a:r>
              <a:rPr lang="en-US" spc="5" sz="1813">
                <a:solidFill>
                  <a:srgbClr val="05345B"/>
                </a:solidFill>
                <a:latin typeface="Arimo Bold"/>
              </a:rPr>
              <a:t>•</a:t>
            </a:r>
            <a:r>
              <a:rPr lang="en-US" spc="5" sz="1813">
                <a:solidFill>
                  <a:srgbClr val="05345B"/>
                </a:solidFill>
                <a:latin typeface="Arimo Bold"/>
              </a:rPr>
              <a:t>What are packets and how are they used to transfer data?</a:t>
            </a:r>
          </a:p>
          <a:p>
            <a:pPr algn="just">
              <a:lnSpc>
                <a:spcPts val="2720"/>
              </a:lnSpc>
            </a:pPr>
            <a:r>
              <a:rPr lang="en-US" spc="5" sz="1813">
                <a:solidFill>
                  <a:srgbClr val="05345B"/>
                </a:solidFill>
                <a:latin typeface="Arimo Bold"/>
              </a:rPr>
              <a:t>•</a:t>
            </a:r>
            <a:r>
              <a:rPr lang="en-US" spc="5" sz="1813">
                <a:solidFill>
                  <a:srgbClr val="05345B"/>
                </a:solidFill>
                <a:latin typeface="Arimo Bold"/>
              </a:rPr>
              <a:t>What is a client?</a:t>
            </a:r>
          </a:p>
          <a:p>
            <a:pPr algn="just">
              <a:lnSpc>
                <a:spcPts val="2720"/>
              </a:lnSpc>
            </a:pPr>
            <a:r>
              <a:rPr lang="en-US" spc="5" sz="1813">
                <a:solidFill>
                  <a:srgbClr val="05345B"/>
                </a:solidFill>
                <a:latin typeface="Arimo Bold"/>
              </a:rPr>
              <a:t>•</a:t>
            </a:r>
            <a:r>
              <a:rPr lang="en-US" spc="5" sz="1813">
                <a:solidFill>
                  <a:srgbClr val="05345B"/>
                </a:solidFill>
                <a:latin typeface="Arimo Bold"/>
              </a:rPr>
              <a:t>What is a server?</a:t>
            </a:r>
          </a:p>
          <a:p>
            <a:pPr algn="just">
              <a:lnSpc>
                <a:spcPts val="2720"/>
              </a:lnSpc>
            </a:pPr>
            <a:r>
              <a:rPr lang="en-US" spc="5" sz="1813">
                <a:solidFill>
                  <a:srgbClr val="05345B"/>
                </a:solidFill>
                <a:latin typeface="Arimo Bold"/>
              </a:rPr>
              <a:t>•</a:t>
            </a:r>
            <a:r>
              <a:rPr lang="en-US" spc="5" sz="1813">
                <a:solidFill>
                  <a:srgbClr val="05345B"/>
                </a:solidFill>
                <a:latin typeface="Arimo Bold"/>
              </a:rPr>
              <a:t>What is a web page?</a:t>
            </a:r>
          </a:p>
          <a:p>
            <a:pPr algn="just">
              <a:lnSpc>
                <a:spcPts val="2720"/>
              </a:lnSpc>
            </a:pPr>
            <a:r>
              <a:rPr lang="en-US" spc="5" sz="1813">
                <a:solidFill>
                  <a:srgbClr val="05345B"/>
                </a:solidFill>
                <a:latin typeface="Arimo Bold"/>
              </a:rPr>
              <a:t>•</a:t>
            </a:r>
            <a:r>
              <a:rPr lang="en-US" spc="5" sz="1813">
                <a:solidFill>
                  <a:srgbClr val="05345B"/>
                </a:solidFill>
                <a:latin typeface="Arimo Bold"/>
              </a:rPr>
              <a:t>What is a web server?</a:t>
            </a:r>
          </a:p>
          <a:p>
            <a:pPr algn="just">
              <a:lnSpc>
                <a:spcPts val="2720"/>
              </a:lnSpc>
            </a:pPr>
            <a:r>
              <a:rPr lang="en-US" spc="5" sz="1813">
                <a:solidFill>
                  <a:srgbClr val="05345B"/>
                </a:solidFill>
                <a:latin typeface="Arimo Bold"/>
              </a:rPr>
              <a:t>•</a:t>
            </a:r>
            <a:r>
              <a:rPr lang="en-US" spc="5" sz="1813">
                <a:solidFill>
                  <a:srgbClr val="05345B"/>
                </a:solidFill>
                <a:latin typeface="Arimo Bold"/>
              </a:rPr>
              <a:t>What is a web browser?</a:t>
            </a:r>
          </a:p>
          <a:p>
            <a:pPr algn="just">
              <a:lnSpc>
                <a:spcPts val="2720"/>
              </a:lnSpc>
            </a:pPr>
            <a:r>
              <a:rPr lang="en-US" spc="5" sz="1813">
                <a:solidFill>
                  <a:srgbClr val="05345B"/>
                </a:solidFill>
                <a:latin typeface="Arimo Bold"/>
              </a:rPr>
              <a:t>•</a:t>
            </a:r>
            <a:r>
              <a:rPr lang="en-US" spc="5" sz="1813">
                <a:solidFill>
                  <a:srgbClr val="05345B"/>
                </a:solidFill>
                <a:latin typeface="Arimo Bold"/>
              </a:rPr>
              <a:t>What is a search engine?</a:t>
            </a:r>
          </a:p>
          <a:p>
            <a:pPr algn="just">
              <a:lnSpc>
                <a:spcPts val="2720"/>
              </a:lnSpc>
            </a:pPr>
            <a:r>
              <a:rPr lang="en-US" spc="5" sz="1813">
                <a:solidFill>
                  <a:srgbClr val="05345B"/>
                </a:solidFill>
                <a:latin typeface="Arimo Bold"/>
              </a:rPr>
              <a:t>•</a:t>
            </a:r>
            <a:r>
              <a:rPr lang="en-US" spc="5" sz="1813">
                <a:solidFill>
                  <a:srgbClr val="05345B"/>
                </a:solidFill>
                <a:latin typeface="Arimo Bold"/>
              </a:rPr>
              <a:t>What is a DNS request?</a:t>
            </a:r>
          </a:p>
          <a:p>
            <a:pPr algn="just">
              <a:lnSpc>
                <a:spcPts val="2720"/>
              </a:lnSpc>
            </a:pPr>
            <a:r>
              <a:rPr lang="en-US" spc="5" sz="1813">
                <a:solidFill>
                  <a:srgbClr val="05345B"/>
                </a:solidFill>
                <a:latin typeface="Arimo Bold"/>
              </a:rPr>
              <a:t>•</a:t>
            </a:r>
            <a:r>
              <a:rPr lang="en-US" spc="5" sz="1813">
                <a:solidFill>
                  <a:srgbClr val="05345B"/>
                </a:solidFill>
                <a:latin typeface="Arimo Bold"/>
              </a:rPr>
              <a:t>Which browser are you currently using?</a:t>
            </a:r>
          </a:p>
          <a:p>
            <a:pPr algn="just">
              <a:lnSpc>
                <a:spcPts val="2720"/>
              </a:lnSpc>
            </a:pPr>
            <a:r>
              <a:rPr lang="en-US" spc="5" sz="1813">
                <a:solidFill>
                  <a:srgbClr val="05345B"/>
                </a:solidFill>
                <a:latin typeface="Arimo Bold"/>
              </a:rPr>
              <a:t>•</a:t>
            </a:r>
            <a:r>
              <a:rPr lang="en-US" spc="5" sz="1813">
                <a:solidFill>
                  <a:srgbClr val="05345B"/>
                </a:solidFill>
                <a:latin typeface="Arimo Bold"/>
              </a:rPr>
              <a:t>In your own words, explain what happens when you run a search on google.com.</a:t>
            </a:r>
          </a:p>
          <a:p>
            <a:pPr algn="just">
              <a:lnSpc>
                <a:spcPts val="2720"/>
              </a:lnSpc>
            </a:pPr>
          </a:p>
          <a:p>
            <a:pPr algn="just">
              <a:lnSpc>
                <a:spcPts val="2720"/>
              </a:lnSpc>
            </a:pPr>
          </a:p>
          <a:p>
            <a:pPr algn="just">
              <a:lnSpc>
                <a:spcPts val="2720"/>
              </a:lnSpc>
            </a:pPr>
          </a:p>
        </p:txBody>
      </p:sp>
      <p:sp>
        <p:nvSpPr>
          <p:cNvPr name="AutoShape 4" id="4"/>
          <p:cNvSpPr/>
          <p:nvPr/>
        </p:nvSpPr>
        <p:spPr>
          <a:xfrm rot="0">
            <a:off x="-187267" y="-226292"/>
            <a:ext cx="1398878" cy="10701554"/>
          </a:xfrm>
          <a:prstGeom prst="rect">
            <a:avLst/>
          </a:prstGeom>
          <a:solidFill>
            <a:srgbClr val="05345B"/>
          </a:solidFill>
        </p:spPr>
      </p:sp>
      <p:sp>
        <p:nvSpPr>
          <p:cNvPr name="AutoShape 5" id="5"/>
          <p:cNvSpPr/>
          <p:nvPr/>
        </p:nvSpPr>
        <p:spPr>
          <a:xfrm rot="0">
            <a:off x="2359752" y="9205162"/>
            <a:ext cx="14899548" cy="34123"/>
          </a:xfrm>
          <a:prstGeom prst="rect">
            <a:avLst/>
          </a:prstGeom>
          <a:solidFill>
            <a:srgbClr val="05345B"/>
          </a:solidFill>
        </p:spPr>
      </p:sp>
    </p:spTree>
  </p:cSld>
  <p:clrMapOvr>
    <a:masterClrMapping/>
  </p:clrMapOvr>
</p:sld>
</file>

<file path=ppt/slides/slide46.xml><?xml version="1.0" encoding="utf-8"?>
<p:sld xmlns:p="http://schemas.openxmlformats.org/presentationml/2006/main" xmlns:a="http://schemas.openxmlformats.org/drawingml/2006/main">
  <p:cSld>
    <p:bg>
      <p:bgPr>
        <a:solidFill>
          <a:srgbClr val="E2EDF1"/>
        </a:solidFill>
      </p:bgPr>
    </p:bg>
    <p:spTree>
      <p:nvGrpSpPr>
        <p:cNvPr id="1" name=""/>
        <p:cNvGrpSpPr/>
        <p:nvPr/>
      </p:nvGrpSpPr>
      <p:grpSpPr>
        <a:xfrm>
          <a:off x="0" y="0"/>
          <a:ext cx="0" cy="0"/>
          <a:chOff x="0" y="0"/>
          <a:chExt cx="0" cy="0"/>
        </a:xfrm>
      </p:grpSpPr>
      <p:sp>
        <p:nvSpPr>
          <p:cNvPr name="TextBox 2" id="2"/>
          <p:cNvSpPr txBox="true"/>
          <p:nvPr/>
        </p:nvSpPr>
        <p:spPr>
          <a:xfrm rot="0">
            <a:off x="1763851" y="726141"/>
            <a:ext cx="14760298" cy="1447800"/>
          </a:xfrm>
          <a:prstGeom prst="rect">
            <a:avLst/>
          </a:prstGeom>
        </p:spPr>
        <p:txBody>
          <a:bodyPr anchor="t" rtlCol="false" tIns="0" lIns="0" bIns="0" rIns="0">
            <a:spAutoFit/>
          </a:bodyPr>
          <a:lstStyle/>
          <a:p>
            <a:pPr algn="ctr">
              <a:lnSpc>
                <a:spcPts val="5759"/>
              </a:lnSpc>
            </a:pPr>
            <a:r>
              <a:rPr lang="en-US" sz="4800">
                <a:solidFill>
                  <a:srgbClr val="05345B"/>
                </a:solidFill>
                <a:latin typeface="Montserrat Classic Bold"/>
              </a:rPr>
              <a:t>LINKS DE ACOMPANHAMENTO</a:t>
            </a:r>
          </a:p>
          <a:p>
            <a:pPr algn="ctr">
              <a:lnSpc>
                <a:spcPts val="5759"/>
              </a:lnSpc>
            </a:pPr>
          </a:p>
        </p:txBody>
      </p:sp>
      <p:sp>
        <p:nvSpPr>
          <p:cNvPr name="AutoShape 3" id="3"/>
          <p:cNvSpPr/>
          <p:nvPr/>
        </p:nvSpPr>
        <p:spPr>
          <a:xfrm rot="0">
            <a:off x="-187267" y="-226292"/>
            <a:ext cx="1398878" cy="10701554"/>
          </a:xfrm>
          <a:prstGeom prst="rect">
            <a:avLst/>
          </a:prstGeom>
          <a:solidFill>
            <a:srgbClr val="05345B"/>
          </a:solidFill>
        </p:spPr>
      </p:sp>
      <p:sp>
        <p:nvSpPr>
          <p:cNvPr name="AutoShape 4" id="4"/>
          <p:cNvSpPr/>
          <p:nvPr/>
        </p:nvSpPr>
        <p:spPr>
          <a:xfrm rot="0">
            <a:off x="2359752" y="9205162"/>
            <a:ext cx="14899548" cy="34123"/>
          </a:xfrm>
          <a:prstGeom prst="rect">
            <a:avLst/>
          </a:prstGeom>
          <a:solidFill>
            <a:srgbClr val="05345B"/>
          </a:solidFill>
        </p:spPr>
      </p:sp>
      <p:sp>
        <p:nvSpPr>
          <p:cNvPr name="TextBox 5" id="5"/>
          <p:cNvSpPr txBox="true"/>
          <p:nvPr/>
        </p:nvSpPr>
        <p:spPr>
          <a:xfrm rot="0">
            <a:off x="2206959" y="3071263"/>
            <a:ext cx="15555943" cy="6954562"/>
          </a:xfrm>
          <a:prstGeom prst="rect">
            <a:avLst/>
          </a:prstGeom>
        </p:spPr>
        <p:txBody>
          <a:bodyPr anchor="t" rtlCol="false" tIns="0" lIns="0" bIns="0" rIns="0">
            <a:spAutoFit/>
          </a:bodyPr>
          <a:lstStyle/>
          <a:p>
            <a:pPr algn="just">
              <a:lnSpc>
                <a:spcPts val="3666"/>
              </a:lnSpc>
              <a:spcBef>
                <a:spcPct val="0"/>
              </a:spcBef>
            </a:pPr>
            <a:r>
              <a:rPr lang="en-US" spc="214" sz="2820">
                <a:solidFill>
                  <a:srgbClr val="004AAD"/>
                </a:solidFill>
                <a:latin typeface="Montserrat Classic"/>
              </a:rPr>
              <a:t>https://raw.githubusercontent.com/Chingling152/SQL-SPMedGroup/master/Modelos/ModelagemLogica.png </a:t>
            </a:r>
            <a:r>
              <a:rPr lang="en-US" spc="214" sz="2820">
                <a:solidFill>
                  <a:srgbClr val="000000"/>
                </a:solidFill>
                <a:latin typeface="Montserrat Classic"/>
              </a:rPr>
              <a:t> ----GitHub</a:t>
            </a:r>
          </a:p>
          <a:p>
            <a:pPr algn="just">
              <a:lnSpc>
                <a:spcPts val="3666"/>
              </a:lnSpc>
              <a:spcBef>
                <a:spcPct val="0"/>
              </a:spcBef>
            </a:pPr>
            <a:r>
              <a:rPr lang="en-US" spc="214" sz="2820">
                <a:solidFill>
                  <a:srgbClr val="004AAD"/>
                </a:solidFill>
                <a:latin typeface="Montserrat Classic"/>
              </a:rPr>
              <a:t>https://docs.strapi.io/user-docs/latest/settings/managing-global-settings.html#managing-api-tokens </a:t>
            </a:r>
            <a:r>
              <a:rPr lang="en-US" spc="214" sz="2820">
                <a:solidFill>
                  <a:srgbClr val="000000"/>
                </a:solidFill>
                <a:latin typeface="Montserrat Classic"/>
              </a:rPr>
              <a:t> ----strai token</a:t>
            </a:r>
          </a:p>
          <a:p>
            <a:pPr algn="just">
              <a:lnSpc>
                <a:spcPts val="3666"/>
              </a:lnSpc>
              <a:spcBef>
                <a:spcPct val="0"/>
              </a:spcBef>
            </a:pPr>
          </a:p>
          <a:p>
            <a:pPr algn="just">
              <a:lnSpc>
                <a:spcPts val="3666"/>
              </a:lnSpc>
              <a:spcBef>
                <a:spcPct val="0"/>
              </a:spcBef>
            </a:pPr>
            <a:r>
              <a:rPr lang="en-US" spc="214" sz="2820">
                <a:solidFill>
                  <a:srgbClr val="004AAD"/>
                </a:solidFill>
                <a:latin typeface="Montserrat Classic"/>
              </a:rPr>
              <a:t>https://developer.mozilla.org/pt-BR/docs/Web/HTTP/Status </a:t>
            </a:r>
            <a:r>
              <a:rPr lang="en-US" spc="214" sz="2820">
                <a:solidFill>
                  <a:srgbClr val="000000"/>
                </a:solidFill>
                <a:latin typeface="Montserrat Classic"/>
              </a:rPr>
              <a:t>----Status do Servidor</a:t>
            </a:r>
          </a:p>
          <a:p>
            <a:pPr algn="just">
              <a:lnSpc>
                <a:spcPts val="3666"/>
              </a:lnSpc>
              <a:spcBef>
                <a:spcPct val="0"/>
              </a:spcBef>
            </a:pPr>
            <a:r>
              <a:rPr lang="en-US" spc="214" sz="2820">
                <a:solidFill>
                  <a:srgbClr val="004AAD"/>
                </a:solidFill>
                <a:latin typeface="Montserrat Classic"/>
              </a:rPr>
              <a:t>https://www.tabnine.com/blog/rest-api-vs-graphql/?utm_term=&amp;utm_source=google.com&amp;utm_medium=cpc&amp;utm_campaign=14854202152&amp;utm_content=&amp;gclid=Cj0KCQjwyMiTBhDKARIsAAJ-9VuTG6LyvMUrQnDvd6KzIBy47IG5ZOkFp8QkHGeKsPlw2ozt2vYYe6oaAnX1EALw_wcB  </a:t>
            </a:r>
            <a:r>
              <a:rPr lang="en-US" spc="214" sz="2820">
                <a:solidFill>
                  <a:srgbClr val="000000"/>
                </a:solidFill>
                <a:latin typeface="Montserrat Classic"/>
              </a:rPr>
              <a:t>--- Graphql vs Rest</a:t>
            </a:r>
          </a:p>
          <a:p>
            <a:pPr algn="just">
              <a:lnSpc>
                <a:spcPts val="3666"/>
              </a:lnSpc>
              <a:spcBef>
                <a:spcPct val="0"/>
              </a:spcBef>
            </a:pPr>
            <a:r>
              <a:rPr lang="en-US" spc="214" sz="2820">
                <a:solidFill>
                  <a:srgbClr val="000000"/>
                </a:solidFill>
                <a:latin typeface="Montserrat Classic"/>
              </a:rPr>
              <a:t>https://www.youtube.com/watch?v=6bPxrkSPoK4&amp;t=13s   link como acessar api do google maps</a:t>
            </a:r>
          </a:p>
          <a:p>
            <a:pPr algn="just">
              <a:lnSpc>
                <a:spcPts val="3666"/>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2ED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1534635"/>
            <a:ext cx="6864690" cy="360886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960551" y="1432447"/>
            <a:ext cx="6880785" cy="360886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0768885" y="6232838"/>
            <a:ext cx="6524796" cy="3803504"/>
          </a:xfrm>
          <a:prstGeom prst="rect">
            <a:avLst/>
          </a:prstGeom>
        </p:spPr>
      </p:pic>
      <p:sp>
        <p:nvSpPr>
          <p:cNvPr name="AutoShape 5" id="5"/>
          <p:cNvSpPr/>
          <p:nvPr/>
        </p:nvSpPr>
        <p:spPr>
          <a:xfrm rot="-10800000">
            <a:off x="6864690" y="2902528"/>
            <a:ext cx="4095861" cy="0"/>
          </a:xfrm>
          <a:prstGeom prst="line">
            <a:avLst/>
          </a:prstGeom>
          <a:ln cap="flat" w="190500">
            <a:solidFill>
              <a:srgbClr val="61BFBF"/>
            </a:solidFill>
            <a:prstDash val="solid"/>
            <a:headEnd type="none" len="sm" w="sm"/>
            <a:tailEnd type="arrow" len="sm" w="med"/>
          </a:ln>
        </p:spPr>
      </p:sp>
      <p:sp>
        <p:nvSpPr>
          <p:cNvPr name="AutoShape 6" id="6"/>
          <p:cNvSpPr/>
          <p:nvPr/>
        </p:nvSpPr>
        <p:spPr>
          <a:xfrm rot="16730">
            <a:off x="6864665" y="4119275"/>
            <a:ext cx="4095910" cy="0"/>
          </a:xfrm>
          <a:prstGeom prst="line">
            <a:avLst/>
          </a:prstGeom>
          <a:ln cap="flat" w="190500">
            <a:solidFill>
              <a:srgbClr val="61BFBF"/>
            </a:solidFill>
            <a:prstDash val="solid"/>
            <a:headEnd type="none" len="sm" w="sm"/>
            <a:tailEnd type="arrow" len="sm" w="med"/>
          </a:ln>
        </p:spPr>
      </p:sp>
      <p:sp>
        <p:nvSpPr>
          <p:cNvPr name="TextBox 7" id="7"/>
          <p:cNvSpPr txBox="true"/>
          <p:nvPr/>
        </p:nvSpPr>
        <p:spPr>
          <a:xfrm rot="0">
            <a:off x="3676754" y="384611"/>
            <a:ext cx="10934493" cy="649499"/>
          </a:xfrm>
          <a:prstGeom prst="rect">
            <a:avLst/>
          </a:prstGeom>
        </p:spPr>
        <p:txBody>
          <a:bodyPr anchor="t" rtlCol="false" tIns="0" lIns="0" bIns="0" rIns="0">
            <a:spAutoFit/>
          </a:bodyPr>
          <a:lstStyle/>
          <a:p>
            <a:pPr algn="ctr">
              <a:lnSpc>
                <a:spcPts val="5272"/>
              </a:lnSpc>
            </a:pPr>
            <a:r>
              <a:rPr lang="en-US" sz="3905">
                <a:solidFill>
                  <a:srgbClr val="05345B"/>
                </a:solidFill>
                <a:latin typeface="Montserrat Classic Bold"/>
              </a:rPr>
              <a:t>CONTEXTUALIZACAO</a:t>
            </a:r>
          </a:p>
        </p:txBody>
      </p:sp>
      <p:sp>
        <p:nvSpPr>
          <p:cNvPr name="AutoShape 8" id="8"/>
          <p:cNvSpPr/>
          <p:nvPr/>
        </p:nvSpPr>
        <p:spPr>
          <a:xfrm rot="5299478">
            <a:off x="13291890" y="5541825"/>
            <a:ext cx="1192035" cy="0"/>
          </a:xfrm>
          <a:prstGeom prst="line">
            <a:avLst/>
          </a:prstGeom>
          <a:ln cap="flat" w="190500">
            <a:solidFill>
              <a:srgbClr val="61BFBF"/>
            </a:solidFill>
            <a:prstDash val="solid"/>
            <a:headEnd type="none" len="sm" w="sm"/>
            <a:tailEnd type="arrow" len="sm" w="med"/>
          </a:ln>
        </p:spPr>
      </p:sp>
      <p:sp>
        <p:nvSpPr>
          <p:cNvPr name="AutoShape 9" id="9"/>
          <p:cNvSpPr/>
          <p:nvPr/>
        </p:nvSpPr>
        <p:spPr>
          <a:xfrm rot="-5388131">
            <a:off x="15640967" y="5540433"/>
            <a:ext cx="1194318" cy="0"/>
          </a:xfrm>
          <a:prstGeom prst="line">
            <a:avLst/>
          </a:prstGeom>
          <a:ln cap="flat" w="190500">
            <a:solidFill>
              <a:srgbClr val="61BFBF"/>
            </a:solidFill>
            <a:prstDash val="solid"/>
            <a:headEnd type="none" len="sm" w="sm"/>
            <a:tailEnd type="arrow" len="sm" w="med"/>
          </a:ln>
        </p:spPr>
      </p:sp>
    </p:spTree>
  </p:cSld>
  <p:clrMapOvr>
    <a:masterClrMapping/>
  </p:clrMapOvr>
</p:sld>
</file>

<file path=ppt/slides/slide6.xml><?xml version="1.0" encoding="utf-8"?>
<p:sld xmlns:p="http://schemas.openxmlformats.org/presentationml/2006/main" xmlns:a="http://schemas.openxmlformats.org/drawingml/2006/main">
  <p:cSld>
    <p:bg>
      <p:bgPr>
        <a:solidFill>
          <a:srgbClr val="E2EDF1"/>
        </a:solidFill>
      </p:bgPr>
    </p:bg>
    <p:spTree>
      <p:nvGrpSpPr>
        <p:cNvPr id="1" name=""/>
        <p:cNvGrpSpPr/>
        <p:nvPr/>
      </p:nvGrpSpPr>
      <p:grpSpPr>
        <a:xfrm>
          <a:off x="0" y="0"/>
          <a:ext cx="0" cy="0"/>
          <a:chOff x="0" y="0"/>
          <a:chExt cx="0" cy="0"/>
        </a:xfrm>
      </p:grpSpPr>
      <p:sp>
        <p:nvSpPr>
          <p:cNvPr name="TextBox 2" id="2"/>
          <p:cNvSpPr txBox="true"/>
          <p:nvPr/>
        </p:nvSpPr>
        <p:spPr>
          <a:xfrm rot="0">
            <a:off x="1763851" y="848040"/>
            <a:ext cx="14760298" cy="1066800"/>
          </a:xfrm>
          <a:prstGeom prst="rect">
            <a:avLst/>
          </a:prstGeom>
        </p:spPr>
        <p:txBody>
          <a:bodyPr anchor="t" rtlCol="false" tIns="0" lIns="0" bIns="0" rIns="0">
            <a:spAutoFit/>
          </a:bodyPr>
          <a:lstStyle/>
          <a:p>
            <a:pPr algn="ctr">
              <a:lnSpc>
                <a:spcPts val="8400"/>
              </a:lnSpc>
            </a:pPr>
            <a:r>
              <a:rPr lang="en-US" sz="7000">
                <a:solidFill>
                  <a:srgbClr val="05345B"/>
                </a:solidFill>
                <a:latin typeface="Montserrat Classic Bold"/>
              </a:rPr>
              <a:t>API</a:t>
            </a:r>
          </a:p>
        </p:txBody>
      </p:sp>
      <p:sp>
        <p:nvSpPr>
          <p:cNvPr name="TextBox 3" id="3"/>
          <p:cNvSpPr txBox="true"/>
          <p:nvPr/>
        </p:nvSpPr>
        <p:spPr>
          <a:xfrm rot="0">
            <a:off x="1541538" y="2706103"/>
            <a:ext cx="15717762" cy="2139353"/>
          </a:xfrm>
          <a:prstGeom prst="rect">
            <a:avLst/>
          </a:prstGeom>
        </p:spPr>
        <p:txBody>
          <a:bodyPr anchor="t" rtlCol="false" tIns="0" lIns="0" bIns="0" rIns="0">
            <a:spAutoFit/>
          </a:bodyPr>
          <a:lstStyle/>
          <a:p>
            <a:pPr algn="just">
              <a:lnSpc>
                <a:spcPts val="5773"/>
              </a:lnSpc>
            </a:pPr>
            <a:r>
              <a:rPr lang="en-US" spc="38" sz="3848">
                <a:solidFill>
                  <a:srgbClr val="05345B"/>
                </a:solidFill>
                <a:latin typeface="Montserrat Classic"/>
              </a:rPr>
              <a:t>Application Programming Interface é um conjunto de padrões de programação que permite a construção de aplicativos e a sua utilização de maneira não tão evidente para os utilizadores. </a:t>
            </a:r>
          </a:p>
        </p:txBody>
      </p:sp>
      <p:sp>
        <p:nvSpPr>
          <p:cNvPr name="AutoShape 4" id="4"/>
          <p:cNvSpPr/>
          <p:nvPr/>
        </p:nvSpPr>
        <p:spPr>
          <a:xfrm rot="0">
            <a:off x="-187267" y="-226292"/>
            <a:ext cx="1398878" cy="10701554"/>
          </a:xfrm>
          <a:prstGeom prst="rect">
            <a:avLst/>
          </a:prstGeom>
          <a:solidFill>
            <a:srgbClr val="05345B"/>
          </a:solidFill>
        </p:spPr>
      </p:sp>
      <p:sp>
        <p:nvSpPr>
          <p:cNvPr name="AutoShape 5" id="5"/>
          <p:cNvSpPr/>
          <p:nvPr/>
        </p:nvSpPr>
        <p:spPr>
          <a:xfrm rot="0">
            <a:off x="2359752" y="9205162"/>
            <a:ext cx="14899548" cy="34123"/>
          </a:xfrm>
          <a:prstGeom prst="rect">
            <a:avLst/>
          </a:prstGeom>
          <a:solidFill>
            <a:srgbClr val="05345B"/>
          </a:solidFill>
        </p:spPr>
      </p:sp>
      <p:sp>
        <p:nvSpPr>
          <p:cNvPr name="TextBox 6" id="6"/>
          <p:cNvSpPr txBox="true"/>
          <p:nvPr/>
        </p:nvSpPr>
        <p:spPr>
          <a:xfrm rot="0">
            <a:off x="1541538" y="6709611"/>
            <a:ext cx="15717762" cy="2863253"/>
          </a:xfrm>
          <a:prstGeom prst="rect">
            <a:avLst/>
          </a:prstGeom>
        </p:spPr>
        <p:txBody>
          <a:bodyPr anchor="t" rtlCol="false" tIns="0" lIns="0" bIns="0" rIns="0">
            <a:spAutoFit/>
          </a:bodyPr>
          <a:lstStyle/>
          <a:p>
            <a:pPr algn="just">
              <a:lnSpc>
                <a:spcPts val="5773"/>
              </a:lnSpc>
            </a:pPr>
            <a:r>
              <a:rPr lang="en-US" spc="38" sz="3848">
                <a:solidFill>
                  <a:srgbClr val="05345B"/>
                </a:solidFill>
                <a:latin typeface="Montserrat Classic"/>
              </a:rPr>
              <a:t>EX: A api do Google Maps;</a:t>
            </a:r>
          </a:p>
          <a:p>
            <a:pPr algn="just">
              <a:lnSpc>
                <a:spcPts val="5773"/>
              </a:lnSpc>
            </a:pPr>
            <a:r>
              <a:rPr lang="en-US" spc="7" sz="3848">
                <a:solidFill>
                  <a:srgbClr val="05345B"/>
                </a:solidFill>
                <a:latin typeface="Arimo"/>
              </a:rPr>
              <a:t>Integração com apis de outros sistema, como: </a:t>
            </a:r>
          </a:p>
          <a:p>
            <a:pPr algn="just">
              <a:lnSpc>
                <a:spcPts val="5773"/>
              </a:lnSpc>
            </a:pPr>
            <a:r>
              <a:rPr lang="en-US" spc="7" sz="3848">
                <a:solidFill>
                  <a:srgbClr val="05345B"/>
                </a:solidFill>
                <a:latin typeface="Arimo"/>
              </a:rPr>
              <a:t>A integração de Facebook, mensager, whatsap;</a:t>
            </a:r>
          </a:p>
          <a:p>
            <a:pPr algn="just">
              <a:lnSpc>
                <a:spcPts val="5773"/>
              </a:lnSpc>
            </a:pP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E2EDF1"/>
        </a:solidFill>
      </p:bgPr>
    </p:bg>
    <p:spTree>
      <p:nvGrpSpPr>
        <p:cNvPr id="1" name=""/>
        <p:cNvGrpSpPr/>
        <p:nvPr/>
      </p:nvGrpSpPr>
      <p:grpSpPr>
        <a:xfrm>
          <a:off x="0" y="0"/>
          <a:ext cx="0" cy="0"/>
          <a:chOff x="0" y="0"/>
          <a:chExt cx="0" cy="0"/>
        </a:xfrm>
      </p:grpSpPr>
      <p:sp>
        <p:nvSpPr>
          <p:cNvPr name="TextBox 2" id="2"/>
          <p:cNvSpPr txBox="true"/>
          <p:nvPr/>
        </p:nvSpPr>
        <p:spPr>
          <a:xfrm rot="0">
            <a:off x="1763851" y="848040"/>
            <a:ext cx="14760298" cy="1066800"/>
          </a:xfrm>
          <a:prstGeom prst="rect">
            <a:avLst/>
          </a:prstGeom>
        </p:spPr>
        <p:txBody>
          <a:bodyPr anchor="t" rtlCol="false" tIns="0" lIns="0" bIns="0" rIns="0">
            <a:spAutoFit/>
          </a:bodyPr>
          <a:lstStyle/>
          <a:p>
            <a:pPr algn="ctr">
              <a:lnSpc>
                <a:spcPts val="8400"/>
              </a:lnSpc>
            </a:pPr>
            <a:r>
              <a:rPr lang="en-US" sz="7000">
                <a:solidFill>
                  <a:srgbClr val="05345B"/>
                </a:solidFill>
                <a:latin typeface="Montserrat Classic Bold"/>
              </a:rPr>
              <a:t>TIPOS DE API</a:t>
            </a:r>
          </a:p>
        </p:txBody>
      </p:sp>
      <p:sp>
        <p:nvSpPr>
          <p:cNvPr name="TextBox 3" id="3"/>
          <p:cNvSpPr txBox="true"/>
          <p:nvPr/>
        </p:nvSpPr>
        <p:spPr>
          <a:xfrm rot="0">
            <a:off x="1763851" y="3562385"/>
            <a:ext cx="15717762" cy="3587153"/>
          </a:xfrm>
          <a:prstGeom prst="rect">
            <a:avLst/>
          </a:prstGeom>
        </p:spPr>
        <p:txBody>
          <a:bodyPr anchor="t" rtlCol="false" tIns="0" lIns="0" bIns="0" rIns="0">
            <a:spAutoFit/>
          </a:bodyPr>
          <a:lstStyle/>
          <a:p>
            <a:pPr algn="just" marL="830999" indent="-415500" lvl="1">
              <a:lnSpc>
                <a:spcPts val="5773"/>
              </a:lnSpc>
              <a:buFont typeface="Arial"/>
              <a:buChar char="•"/>
            </a:pPr>
            <a:r>
              <a:rPr lang="en-US" spc="38" sz="3849">
                <a:solidFill>
                  <a:srgbClr val="05345B"/>
                </a:solidFill>
                <a:latin typeface="Montserrat Classic"/>
              </a:rPr>
              <a:t>APIs publicas ou abertas</a:t>
            </a:r>
          </a:p>
          <a:p>
            <a:pPr algn="just" marL="830999" indent="-415500" lvl="1">
              <a:lnSpc>
                <a:spcPts val="5773"/>
              </a:lnSpc>
              <a:buFont typeface="Arial"/>
              <a:buChar char="•"/>
            </a:pPr>
            <a:r>
              <a:rPr lang="en-US" spc="12" sz="3849">
                <a:solidFill>
                  <a:srgbClr val="05345B"/>
                </a:solidFill>
                <a:latin typeface="Arimo"/>
              </a:rPr>
              <a:t>APIs privadas ou internas</a:t>
            </a:r>
          </a:p>
          <a:p>
            <a:pPr algn="just" marL="830999" indent="-415500" lvl="1">
              <a:lnSpc>
                <a:spcPts val="5773"/>
              </a:lnSpc>
              <a:buFont typeface="Arial"/>
              <a:buChar char="•"/>
            </a:pPr>
            <a:r>
              <a:rPr lang="en-US" spc="12" sz="3849">
                <a:solidFill>
                  <a:srgbClr val="05345B"/>
                </a:solidFill>
                <a:latin typeface="Arimo"/>
              </a:rPr>
              <a:t>APIs de Parceiros</a:t>
            </a:r>
          </a:p>
          <a:p>
            <a:pPr algn="just" marL="830999" indent="-415500" lvl="1">
              <a:lnSpc>
                <a:spcPts val="5773"/>
              </a:lnSpc>
              <a:buFont typeface="Arial"/>
              <a:buChar char="•"/>
            </a:pPr>
            <a:r>
              <a:rPr lang="en-US" spc="12" sz="3849">
                <a:solidFill>
                  <a:srgbClr val="05345B"/>
                </a:solidFill>
                <a:latin typeface="Arimo"/>
              </a:rPr>
              <a:t>APIs compostas</a:t>
            </a:r>
          </a:p>
          <a:p>
            <a:pPr algn="just">
              <a:lnSpc>
                <a:spcPts val="5773"/>
              </a:lnSpc>
            </a:pPr>
          </a:p>
        </p:txBody>
      </p:sp>
      <p:sp>
        <p:nvSpPr>
          <p:cNvPr name="AutoShape 4" id="4"/>
          <p:cNvSpPr/>
          <p:nvPr/>
        </p:nvSpPr>
        <p:spPr>
          <a:xfrm rot="0">
            <a:off x="-187267" y="-226292"/>
            <a:ext cx="1398878" cy="10701554"/>
          </a:xfrm>
          <a:prstGeom prst="rect">
            <a:avLst/>
          </a:prstGeom>
          <a:solidFill>
            <a:srgbClr val="05345B"/>
          </a:solidFill>
        </p:spPr>
      </p:sp>
      <p:sp>
        <p:nvSpPr>
          <p:cNvPr name="AutoShape 5" id="5"/>
          <p:cNvSpPr/>
          <p:nvPr/>
        </p:nvSpPr>
        <p:spPr>
          <a:xfrm rot="0">
            <a:off x="2359752" y="9205162"/>
            <a:ext cx="14899548" cy="34123"/>
          </a:xfrm>
          <a:prstGeom prst="rect">
            <a:avLst/>
          </a:prstGeom>
          <a:solidFill>
            <a:srgbClr val="05345B"/>
          </a:solid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2EDF1"/>
        </a:solidFill>
      </p:bgPr>
    </p:bg>
    <p:spTree>
      <p:nvGrpSpPr>
        <p:cNvPr id="1" name=""/>
        <p:cNvGrpSpPr/>
        <p:nvPr/>
      </p:nvGrpSpPr>
      <p:grpSpPr>
        <a:xfrm>
          <a:off x="0" y="0"/>
          <a:ext cx="0" cy="0"/>
          <a:chOff x="0" y="0"/>
          <a:chExt cx="0" cy="0"/>
        </a:xfrm>
      </p:grpSpPr>
      <p:sp>
        <p:nvSpPr>
          <p:cNvPr name="AutoShape 2" id="2"/>
          <p:cNvSpPr/>
          <p:nvPr/>
        </p:nvSpPr>
        <p:spPr>
          <a:xfrm rot="0">
            <a:off x="-187267" y="-226292"/>
            <a:ext cx="1398878" cy="10701554"/>
          </a:xfrm>
          <a:prstGeom prst="rect">
            <a:avLst/>
          </a:prstGeom>
          <a:solidFill>
            <a:srgbClr val="05345B"/>
          </a:solidFill>
        </p:spPr>
      </p:sp>
      <p:sp>
        <p:nvSpPr>
          <p:cNvPr name="AutoShape 3" id="3"/>
          <p:cNvSpPr/>
          <p:nvPr/>
        </p:nvSpPr>
        <p:spPr>
          <a:xfrm rot="0">
            <a:off x="2359752" y="9205162"/>
            <a:ext cx="14899548" cy="34123"/>
          </a:xfrm>
          <a:prstGeom prst="rect">
            <a:avLst/>
          </a:prstGeom>
          <a:solidFill>
            <a:srgbClr val="05345B"/>
          </a:solidFill>
        </p:spPr>
      </p:sp>
      <p:sp>
        <p:nvSpPr>
          <p:cNvPr name="TextBox 4" id="4"/>
          <p:cNvSpPr txBox="true"/>
          <p:nvPr/>
        </p:nvSpPr>
        <p:spPr>
          <a:xfrm rot="0">
            <a:off x="1763851" y="848040"/>
            <a:ext cx="14760298" cy="1066800"/>
          </a:xfrm>
          <a:prstGeom prst="rect">
            <a:avLst/>
          </a:prstGeom>
        </p:spPr>
        <p:txBody>
          <a:bodyPr anchor="t" rtlCol="false" tIns="0" lIns="0" bIns="0" rIns="0">
            <a:spAutoFit/>
          </a:bodyPr>
          <a:lstStyle/>
          <a:p>
            <a:pPr algn="ctr">
              <a:lnSpc>
                <a:spcPts val="8400"/>
              </a:lnSpc>
            </a:pPr>
            <a:r>
              <a:rPr lang="en-US" sz="7000">
                <a:solidFill>
                  <a:srgbClr val="05345B"/>
                </a:solidFill>
                <a:latin typeface="Montserrat Classic Bold"/>
              </a:rPr>
              <a:t> API  PÚBLICAS</a:t>
            </a:r>
          </a:p>
        </p:txBody>
      </p:sp>
      <p:sp>
        <p:nvSpPr>
          <p:cNvPr name="TextBox 5" id="5"/>
          <p:cNvSpPr txBox="true"/>
          <p:nvPr/>
        </p:nvSpPr>
        <p:spPr>
          <a:xfrm rot="0">
            <a:off x="1934068" y="2514781"/>
            <a:ext cx="5747659" cy="6743519"/>
          </a:xfrm>
          <a:prstGeom prst="rect">
            <a:avLst/>
          </a:prstGeom>
        </p:spPr>
        <p:txBody>
          <a:bodyPr anchor="t" rtlCol="false" tIns="0" lIns="0" bIns="0" rIns="0">
            <a:spAutoFit/>
          </a:bodyPr>
          <a:lstStyle/>
          <a:p>
            <a:pPr algn="just">
              <a:lnSpc>
                <a:spcPts val="6672"/>
              </a:lnSpc>
            </a:pPr>
            <a:r>
              <a:rPr lang="en-US" spc="44" sz="4448">
                <a:solidFill>
                  <a:srgbClr val="05345B"/>
                </a:solidFill>
                <a:latin typeface="Arimo"/>
              </a:rPr>
              <a:t>são aquelas que os "proprietários" disponibilizam para que outras empresas utilizem o código e façam integração com outros sistemas. </a:t>
            </a:r>
          </a:p>
        </p:txBody>
      </p:sp>
      <p:pic>
        <p:nvPicPr>
          <p:cNvPr name="Picture 6" id="6"/>
          <p:cNvPicPr>
            <a:picLocks noChangeAspect="true"/>
          </p:cNvPicPr>
          <p:nvPr/>
        </p:nvPicPr>
        <p:blipFill>
          <a:blip r:embed="rId3"/>
          <a:srcRect l="7276" t="8599" r="7276" b="0"/>
          <a:stretch>
            <a:fillRect/>
          </a:stretch>
        </p:blipFill>
        <p:spPr>
          <a:xfrm flipH="false" flipV="false" rot="0">
            <a:off x="8455200" y="2648131"/>
            <a:ext cx="9254870" cy="6610169"/>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p:cSld>
    <p:bg>
      <p:bgPr>
        <a:solidFill>
          <a:srgbClr val="E2EDF1"/>
        </a:solidFill>
      </p:bgPr>
    </p:bg>
    <p:spTree>
      <p:nvGrpSpPr>
        <p:cNvPr id="1" name=""/>
        <p:cNvGrpSpPr/>
        <p:nvPr/>
      </p:nvGrpSpPr>
      <p:grpSpPr>
        <a:xfrm>
          <a:off x="0" y="0"/>
          <a:ext cx="0" cy="0"/>
          <a:chOff x="0" y="0"/>
          <a:chExt cx="0" cy="0"/>
        </a:xfrm>
      </p:grpSpPr>
      <p:sp>
        <p:nvSpPr>
          <p:cNvPr name="TextBox 2" id="2"/>
          <p:cNvSpPr txBox="true"/>
          <p:nvPr/>
        </p:nvSpPr>
        <p:spPr>
          <a:xfrm rot="0">
            <a:off x="1763851" y="848040"/>
            <a:ext cx="14760298" cy="1066800"/>
          </a:xfrm>
          <a:prstGeom prst="rect">
            <a:avLst/>
          </a:prstGeom>
        </p:spPr>
        <p:txBody>
          <a:bodyPr anchor="t" rtlCol="false" tIns="0" lIns="0" bIns="0" rIns="0">
            <a:spAutoFit/>
          </a:bodyPr>
          <a:lstStyle/>
          <a:p>
            <a:pPr algn="ctr">
              <a:lnSpc>
                <a:spcPts val="8400"/>
              </a:lnSpc>
            </a:pPr>
            <a:r>
              <a:rPr lang="en-US" sz="7000">
                <a:solidFill>
                  <a:srgbClr val="05345B"/>
                </a:solidFill>
                <a:latin typeface="Montserrat Classic Bold"/>
              </a:rPr>
              <a:t> API   PRIVADAS</a:t>
            </a:r>
          </a:p>
        </p:txBody>
      </p:sp>
      <p:sp>
        <p:nvSpPr>
          <p:cNvPr name="TextBox 3" id="3"/>
          <p:cNvSpPr txBox="true"/>
          <p:nvPr/>
        </p:nvSpPr>
        <p:spPr>
          <a:xfrm rot="0">
            <a:off x="1763851" y="2838485"/>
            <a:ext cx="15998534" cy="4386021"/>
          </a:xfrm>
          <a:prstGeom prst="rect">
            <a:avLst/>
          </a:prstGeom>
        </p:spPr>
        <p:txBody>
          <a:bodyPr anchor="t" rtlCol="false" tIns="0" lIns="0" bIns="0" rIns="0">
            <a:spAutoFit/>
          </a:bodyPr>
          <a:lstStyle/>
          <a:p>
            <a:pPr algn="just">
              <a:lnSpc>
                <a:spcPts val="5876"/>
              </a:lnSpc>
            </a:pPr>
            <a:r>
              <a:rPr lang="en-US" spc="12" sz="3917">
                <a:solidFill>
                  <a:srgbClr val="05345B"/>
                </a:solidFill>
                <a:latin typeface="Arimo"/>
              </a:rPr>
              <a:t>São ocultadas de utilizadores externos e expostas apenas para sistemas internos de uma empresa. Elas não são usadas para o consumo fora da empresa, mas sim ao uso em diferentes equipes de desenvolvimento interno para melhor produtividade e reutilização de serviços</a:t>
            </a:r>
            <a:r>
              <a:rPr lang="en-US" spc="12" sz="3917">
                <a:solidFill>
                  <a:srgbClr val="05345B"/>
                </a:solidFill>
                <a:latin typeface="Arimo Bold"/>
              </a:rPr>
              <a:t>.</a:t>
            </a:r>
          </a:p>
          <a:p>
            <a:pPr algn="just">
              <a:lnSpc>
                <a:spcPts val="5876"/>
              </a:lnSpc>
            </a:pPr>
          </a:p>
        </p:txBody>
      </p:sp>
      <p:sp>
        <p:nvSpPr>
          <p:cNvPr name="AutoShape 4" id="4"/>
          <p:cNvSpPr/>
          <p:nvPr/>
        </p:nvSpPr>
        <p:spPr>
          <a:xfrm rot="0">
            <a:off x="-187267" y="-226292"/>
            <a:ext cx="1398878" cy="10701554"/>
          </a:xfrm>
          <a:prstGeom prst="rect">
            <a:avLst/>
          </a:prstGeom>
          <a:solidFill>
            <a:srgbClr val="05345B"/>
          </a:solidFill>
        </p:spPr>
      </p:sp>
      <p:sp>
        <p:nvSpPr>
          <p:cNvPr name="AutoShape 5" id="5"/>
          <p:cNvSpPr/>
          <p:nvPr/>
        </p:nvSpPr>
        <p:spPr>
          <a:xfrm rot="0">
            <a:off x="2359752" y="9205162"/>
            <a:ext cx="14899548" cy="34123"/>
          </a:xfrm>
          <a:prstGeom prst="rect">
            <a:avLst/>
          </a:prstGeom>
          <a:solidFill>
            <a:srgbClr val="05345B"/>
          </a:solid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DAE_xXAefN8</dc:identifier>
  <dcterms:modified xsi:type="dcterms:W3CDTF">2011-08-01T06:04:30Z</dcterms:modified>
  <cp:revision>1</cp:revision>
  <dc:title>Fundamentos de APIs</dc:title>
</cp:coreProperties>
</file>